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57" r:id="rId3"/>
    <p:sldId id="258" r:id="rId4"/>
    <p:sldId id="259" r:id="rId5"/>
    <p:sldId id="267" r:id="rId6"/>
    <p:sldId id="266" r:id="rId7"/>
    <p:sldId id="265" r:id="rId8"/>
    <p:sldId id="270" r:id="rId9"/>
    <p:sldId id="269" r:id="rId10"/>
    <p:sldId id="268" r:id="rId11"/>
    <p:sldId id="264" r:id="rId12"/>
    <p:sldId id="263" r:id="rId13"/>
    <p:sldId id="271" r:id="rId14"/>
    <p:sldId id="26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12C5956-D935-4E80-9920-C455CFA518FA}" type="datetimeFigureOut">
              <a:rPr lang="en-US" smtClean="0">
                <a:solidFill>
                  <a:prstClr val="black">
                    <a:tint val="75000"/>
                  </a:prstClr>
                </a:solidFill>
              </a:rPr>
              <a:pPr/>
              <a:t>12/26/2013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08753F2-195A-40D8-848A-0AD3A97C8B3A}"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2C5956-D935-4E80-9920-C455CFA518FA}" type="datetimeFigureOut">
              <a:rPr lang="en-US" smtClean="0">
                <a:solidFill>
                  <a:prstClr val="black">
                    <a:tint val="75000"/>
                  </a:prstClr>
                </a:solidFill>
              </a:rPr>
              <a:pPr/>
              <a:t>12/26/2013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08753F2-195A-40D8-848A-0AD3A97C8B3A}"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2C5956-D935-4E80-9920-C455CFA518FA}" type="datetimeFigureOut">
              <a:rPr lang="en-US" smtClean="0">
                <a:solidFill>
                  <a:prstClr val="black">
                    <a:tint val="75000"/>
                  </a:prstClr>
                </a:solidFill>
              </a:rPr>
              <a:pPr/>
              <a:t>12/26/2013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08753F2-195A-40D8-848A-0AD3A97C8B3A}"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2C5956-D935-4E80-9920-C455CFA518FA}" type="datetimeFigureOut">
              <a:rPr lang="en-US" smtClean="0">
                <a:solidFill>
                  <a:prstClr val="black">
                    <a:tint val="75000"/>
                  </a:prstClr>
                </a:solidFill>
              </a:rPr>
              <a:pPr/>
              <a:t>12/26/2013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08753F2-195A-40D8-848A-0AD3A97C8B3A}"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2C5956-D935-4E80-9920-C455CFA518FA}" type="datetimeFigureOut">
              <a:rPr lang="en-US" smtClean="0">
                <a:solidFill>
                  <a:prstClr val="black">
                    <a:tint val="75000"/>
                  </a:prstClr>
                </a:solidFill>
              </a:rPr>
              <a:pPr/>
              <a:t>12/26/2013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08753F2-195A-40D8-848A-0AD3A97C8B3A}"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12C5956-D935-4E80-9920-C455CFA518FA}" type="datetimeFigureOut">
              <a:rPr lang="en-US" smtClean="0">
                <a:solidFill>
                  <a:prstClr val="black">
                    <a:tint val="75000"/>
                  </a:prstClr>
                </a:solidFill>
              </a:rPr>
              <a:pPr/>
              <a:t>12/26/2013</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C08753F2-195A-40D8-848A-0AD3A97C8B3A}"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12C5956-D935-4E80-9920-C455CFA518FA}" type="datetimeFigureOut">
              <a:rPr lang="en-US" smtClean="0">
                <a:solidFill>
                  <a:prstClr val="black">
                    <a:tint val="75000"/>
                  </a:prstClr>
                </a:solidFill>
              </a:rPr>
              <a:pPr/>
              <a:t>12/26/2013</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C08753F2-195A-40D8-848A-0AD3A97C8B3A}"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12C5956-D935-4E80-9920-C455CFA518FA}" type="datetimeFigureOut">
              <a:rPr lang="en-US" smtClean="0">
                <a:solidFill>
                  <a:prstClr val="black">
                    <a:tint val="75000"/>
                  </a:prstClr>
                </a:solidFill>
              </a:rPr>
              <a:pPr/>
              <a:t>12/26/2013</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C08753F2-195A-40D8-848A-0AD3A97C8B3A}"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2C5956-D935-4E80-9920-C455CFA518FA}" type="datetimeFigureOut">
              <a:rPr lang="en-US" smtClean="0">
                <a:solidFill>
                  <a:prstClr val="black">
                    <a:tint val="75000"/>
                  </a:prstClr>
                </a:solidFill>
              </a:rPr>
              <a:pPr/>
              <a:t>12/26/2013</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C08753F2-195A-40D8-848A-0AD3A97C8B3A}"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2C5956-D935-4E80-9920-C455CFA518FA}" type="datetimeFigureOut">
              <a:rPr lang="en-US" smtClean="0">
                <a:solidFill>
                  <a:prstClr val="black">
                    <a:tint val="75000"/>
                  </a:prstClr>
                </a:solidFill>
              </a:rPr>
              <a:pPr/>
              <a:t>12/26/2013</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C08753F2-195A-40D8-848A-0AD3A97C8B3A}"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2C5956-D935-4E80-9920-C455CFA518FA}" type="datetimeFigureOut">
              <a:rPr lang="en-US" smtClean="0">
                <a:solidFill>
                  <a:prstClr val="black">
                    <a:tint val="75000"/>
                  </a:prstClr>
                </a:solidFill>
              </a:rPr>
              <a:pPr/>
              <a:t>12/26/2013</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C08753F2-195A-40D8-848A-0AD3A97C8B3A}"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2C5956-D935-4E80-9920-C455CFA518FA}" type="datetimeFigureOut">
              <a:rPr lang="en-US" smtClean="0">
                <a:solidFill>
                  <a:prstClr val="black">
                    <a:tint val="75000"/>
                  </a:prstClr>
                </a:solidFill>
              </a:rPr>
              <a:pPr/>
              <a:t>12/26/2013</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8753F2-195A-40D8-848A-0AD3A97C8B3A}" type="slidenum">
              <a:rPr lang="en-US" smtClean="0">
                <a:solidFill>
                  <a:prstClr val="black">
                    <a:tint val="75000"/>
                  </a:prstClr>
                </a:solidFill>
              </a:rPr>
              <a:pPr/>
              <a:t>‹#›</a:t>
            </a:fld>
            <a:endParaRPr lang="en-US" dirty="0">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5943600"/>
            <a:ext cx="9144000" cy="830997"/>
          </a:xfrm>
          <a:prstGeom prst="rect">
            <a:avLst/>
          </a:prstGeom>
          <a:noFill/>
        </p:spPr>
        <p:txBody>
          <a:bodyPr wrap="square" rtlCol="0">
            <a:spAutoFit/>
          </a:bodyPr>
          <a:lstStyle/>
          <a:p>
            <a:pPr algn="ctr"/>
            <a:r>
              <a:rPr lang="en-US" sz="2400" b="1" dirty="0" smtClean="0">
                <a:solidFill>
                  <a:prstClr val="black"/>
                </a:solidFill>
                <a:cs typeface="Times New Roman" pitchFamily="18" charset="0"/>
              </a:rPr>
              <a:t>Presentation prepared by AVA’s Book </a:t>
            </a:r>
            <a:r>
              <a:rPr lang="en-US" sz="2400" b="1" dirty="0" smtClean="0">
                <a:solidFill>
                  <a:prstClr val="black"/>
                </a:solidFill>
                <a:cs typeface="Times New Roman" pitchFamily="18" charset="0"/>
              </a:rPr>
              <a:t>Publishers</a:t>
            </a:r>
          </a:p>
          <a:p>
            <a:pPr algn="ctr"/>
            <a:r>
              <a:rPr lang="en-US" sz="2400" b="1" dirty="0" smtClean="0">
                <a:solidFill>
                  <a:prstClr val="black"/>
                </a:solidFill>
                <a:cs typeface="Times New Roman" pitchFamily="18" charset="0"/>
              </a:rPr>
              <a:t>Elder Vincent E. White, Sr., </a:t>
            </a:r>
            <a:r>
              <a:rPr lang="en-US" sz="2400" b="1" dirty="0" smtClean="0">
                <a:solidFill>
                  <a:prstClr val="black"/>
                </a:solidFill>
                <a:cs typeface="Times New Roman" pitchFamily="18" charset="0"/>
              </a:rPr>
              <a:t>D.Min</a:t>
            </a:r>
            <a:r>
              <a:rPr lang="en-US" sz="2400" b="1" dirty="0" smtClean="0">
                <a:solidFill>
                  <a:prstClr val="black"/>
                </a:solidFill>
                <a:cs typeface="Times New Roman" pitchFamily="18" charset="0"/>
              </a:rPr>
              <a:t>.</a:t>
            </a:r>
            <a:endParaRPr lang="en-US" sz="2400" b="1" dirty="0">
              <a:solidFill>
                <a:prstClr val="black"/>
              </a:solidFill>
              <a:cs typeface="Times New Roman" pitchFamily="18" charset="0"/>
            </a:endParaRPr>
          </a:p>
        </p:txBody>
      </p:sp>
      <p:sp>
        <p:nvSpPr>
          <p:cNvPr id="6" name="TextBox 5"/>
          <p:cNvSpPr txBox="1"/>
          <p:nvPr/>
        </p:nvSpPr>
        <p:spPr>
          <a:xfrm>
            <a:off x="7239000" y="6324600"/>
            <a:ext cx="1752403" cy="338554"/>
          </a:xfrm>
          <a:prstGeom prst="rect">
            <a:avLst/>
          </a:prstGeom>
          <a:noFill/>
        </p:spPr>
        <p:txBody>
          <a:bodyPr wrap="none" rtlCol="0">
            <a:spAutoFit/>
          </a:bodyPr>
          <a:lstStyle/>
          <a:p>
            <a:r>
              <a:rPr lang="en-US" sz="1600" b="1" dirty="0">
                <a:solidFill>
                  <a:prstClr val="black"/>
                </a:solidFill>
                <a:latin typeface="Times New Roman" pitchFamily="18" charset="0"/>
                <a:cs typeface="Times New Roman" pitchFamily="18" charset="0"/>
              </a:rPr>
              <a:t>Copyright © </a:t>
            </a:r>
            <a:r>
              <a:rPr lang="en-US" sz="1600" b="1" dirty="0" smtClean="0">
                <a:solidFill>
                  <a:prstClr val="black"/>
                </a:solidFill>
                <a:latin typeface="Times New Roman" pitchFamily="18" charset="0"/>
                <a:cs typeface="Times New Roman" pitchFamily="18" charset="0"/>
              </a:rPr>
              <a:t>2013</a:t>
            </a:r>
            <a:endParaRPr lang="en-US" sz="1600" b="1" dirty="0">
              <a:solidFill>
                <a:prstClr val="black"/>
              </a:solidFill>
              <a:latin typeface="Times New Roman" pitchFamily="18" charset="0"/>
              <a:cs typeface="Times New Roman" pitchFamily="18" charset="0"/>
            </a:endParaRPr>
          </a:p>
        </p:txBody>
      </p:sp>
      <p:pic>
        <p:nvPicPr>
          <p:cNvPr id="1026" name="Picture 2" descr="LWDeaconBook-0005nbk"/>
          <p:cNvPicPr>
            <a:picLocks noChangeAspect="1" noChangeArrowheads="1"/>
          </p:cNvPicPr>
          <p:nvPr/>
        </p:nvPicPr>
        <p:blipFill>
          <a:blip r:embed="rId2" cstate="print"/>
          <a:srcRect/>
          <a:stretch>
            <a:fillRect/>
          </a:stretch>
        </p:blipFill>
        <p:spPr bwMode="auto">
          <a:xfrm>
            <a:off x="2133600" y="-152400"/>
            <a:ext cx="4953000" cy="61722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irror.text.jpg"/>
          <p:cNvPicPr>
            <a:picLocks noChangeAspect="1"/>
          </p:cNvPicPr>
          <p:nvPr/>
        </p:nvPicPr>
        <p:blipFill>
          <a:blip r:embed="rId2" cstate="print"/>
          <a:stretch>
            <a:fillRect/>
          </a:stretch>
        </p:blipFill>
        <p:spPr>
          <a:xfrm>
            <a:off x="152401" y="304800"/>
            <a:ext cx="3657600" cy="6120302"/>
          </a:xfrm>
          <a:prstGeom prst="rect">
            <a:avLst/>
          </a:prstGeom>
        </p:spPr>
      </p:pic>
      <p:sp>
        <p:nvSpPr>
          <p:cNvPr id="3" name="Rectangle 2"/>
          <p:cNvSpPr/>
          <p:nvPr/>
        </p:nvSpPr>
        <p:spPr>
          <a:xfrm>
            <a:off x="1295400" y="5867400"/>
            <a:ext cx="1676400" cy="338554"/>
          </a:xfrm>
          <a:prstGeom prst="rect">
            <a:avLst/>
          </a:prstGeom>
        </p:spPr>
        <p:txBody>
          <a:bodyPr wrap="square">
            <a:spAutoFit/>
          </a:bodyPr>
          <a:lstStyle/>
          <a:p>
            <a:r>
              <a:rPr lang="en-US" sz="800" dirty="0">
                <a:solidFill>
                  <a:prstClr val="black"/>
                </a:solidFill>
                <a:latin typeface="Times New Roman" pitchFamily="18" charset="0"/>
                <a:cs typeface="Times New Roman" pitchFamily="18" charset="0"/>
              </a:rPr>
              <a:t>Mirror Image by Stanley Weiss</a:t>
            </a:r>
          </a:p>
          <a:p>
            <a:r>
              <a:rPr lang="en-US" sz="800" dirty="0">
                <a:solidFill>
                  <a:prstClr val="black"/>
                </a:solidFill>
                <a:latin typeface="Times New Roman" pitchFamily="18" charset="0"/>
                <a:cs typeface="Times New Roman" pitchFamily="18" charset="0"/>
              </a:rPr>
              <a:t>Collection, www.stanleyweiss.com</a:t>
            </a:r>
          </a:p>
        </p:txBody>
      </p:sp>
      <p:sp>
        <p:nvSpPr>
          <p:cNvPr id="4" name="TextBox 3"/>
          <p:cNvSpPr txBox="1"/>
          <p:nvPr/>
        </p:nvSpPr>
        <p:spPr>
          <a:xfrm>
            <a:off x="3886200" y="152400"/>
            <a:ext cx="5257800" cy="6001643"/>
          </a:xfrm>
          <a:prstGeom prst="rect">
            <a:avLst/>
          </a:prstGeom>
          <a:noFill/>
        </p:spPr>
        <p:txBody>
          <a:bodyPr wrap="square" rtlCol="0">
            <a:spAutoFit/>
          </a:bodyPr>
          <a:lstStyle/>
          <a:p>
            <a:r>
              <a:rPr lang="en-US" sz="3200" dirty="0" smtClean="0"/>
              <a:t>“It </a:t>
            </a:r>
            <a:r>
              <a:rPr lang="en-US" sz="3200" dirty="0"/>
              <a:t>must be pointed out that the seven men chosen for the special tasks of caring for the widows and serving tables were not specifically called deacons in Acts 6. First, and foremost, they were called to perform a service. When the term “deacon” is used subsequently in the New Testament, it is generally assumed that it refers to </a:t>
            </a:r>
            <a:r>
              <a:rPr lang="en-US" sz="3200" dirty="0" smtClean="0"/>
              <a:t>men</a:t>
            </a:r>
            <a:endParaRPr lang="en-US" sz="3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irror.text.jpg"/>
          <p:cNvPicPr>
            <a:picLocks noChangeAspect="1"/>
          </p:cNvPicPr>
          <p:nvPr/>
        </p:nvPicPr>
        <p:blipFill>
          <a:blip r:embed="rId2" cstate="print"/>
          <a:stretch>
            <a:fillRect/>
          </a:stretch>
        </p:blipFill>
        <p:spPr>
          <a:xfrm>
            <a:off x="152401" y="304800"/>
            <a:ext cx="3657600" cy="6120302"/>
          </a:xfrm>
          <a:prstGeom prst="rect">
            <a:avLst/>
          </a:prstGeom>
        </p:spPr>
      </p:pic>
      <p:sp>
        <p:nvSpPr>
          <p:cNvPr id="3" name="Rectangle 2"/>
          <p:cNvSpPr/>
          <p:nvPr/>
        </p:nvSpPr>
        <p:spPr>
          <a:xfrm>
            <a:off x="1295400" y="5867400"/>
            <a:ext cx="1676400" cy="338554"/>
          </a:xfrm>
          <a:prstGeom prst="rect">
            <a:avLst/>
          </a:prstGeom>
        </p:spPr>
        <p:txBody>
          <a:bodyPr wrap="square">
            <a:spAutoFit/>
          </a:bodyPr>
          <a:lstStyle/>
          <a:p>
            <a:r>
              <a:rPr lang="en-US" sz="800" dirty="0">
                <a:solidFill>
                  <a:prstClr val="black"/>
                </a:solidFill>
                <a:latin typeface="Times New Roman" pitchFamily="18" charset="0"/>
                <a:cs typeface="Times New Roman" pitchFamily="18" charset="0"/>
              </a:rPr>
              <a:t>Mirror Image by Stanley Weiss</a:t>
            </a:r>
          </a:p>
          <a:p>
            <a:r>
              <a:rPr lang="en-US" sz="800" dirty="0">
                <a:solidFill>
                  <a:prstClr val="black"/>
                </a:solidFill>
                <a:latin typeface="Times New Roman" pitchFamily="18" charset="0"/>
                <a:cs typeface="Times New Roman" pitchFamily="18" charset="0"/>
              </a:rPr>
              <a:t>Collection, www.stanleyweiss.com</a:t>
            </a:r>
          </a:p>
        </p:txBody>
      </p:sp>
      <p:sp>
        <p:nvSpPr>
          <p:cNvPr id="4" name="TextBox 3"/>
          <p:cNvSpPr txBox="1"/>
          <p:nvPr/>
        </p:nvSpPr>
        <p:spPr>
          <a:xfrm>
            <a:off x="3810000" y="228600"/>
            <a:ext cx="5334000" cy="6494085"/>
          </a:xfrm>
          <a:prstGeom prst="rect">
            <a:avLst/>
          </a:prstGeom>
          <a:noFill/>
        </p:spPr>
        <p:txBody>
          <a:bodyPr wrap="square" rtlCol="0">
            <a:spAutoFit/>
          </a:bodyPr>
          <a:lstStyle/>
          <a:p>
            <a:r>
              <a:rPr lang="en-US" sz="3200" dirty="0" smtClean="0"/>
              <a:t>who were performing service similar to that which was assigned to the original seven who were selected. This assumption seems logical when it is understood that the Greek word from which ‘deacon’ is derived usually describes the work of a servant. Whether or not there was a difference between the tasks described in the Book of Acts and that which might be</a:t>
            </a:r>
            <a:endParaRPr lang="en-US" sz="3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irror.text.jpg"/>
          <p:cNvPicPr>
            <a:picLocks noChangeAspect="1"/>
          </p:cNvPicPr>
          <p:nvPr/>
        </p:nvPicPr>
        <p:blipFill>
          <a:blip r:embed="rId2" cstate="print"/>
          <a:stretch>
            <a:fillRect/>
          </a:stretch>
        </p:blipFill>
        <p:spPr>
          <a:xfrm>
            <a:off x="152401" y="304800"/>
            <a:ext cx="3657600" cy="6120302"/>
          </a:xfrm>
          <a:prstGeom prst="rect">
            <a:avLst/>
          </a:prstGeom>
        </p:spPr>
      </p:pic>
      <p:sp>
        <p:nvSpPr>
          <p:cNvPr id="3" name="Rectangle 2"/>
          <p:cNvSpPr/>
          <p:nvPr/>
        </p:nvSpPr>
        <p:spPr>
          <a:xfrm>
            <a:off x="1295400" y="5867400"/>
            <a:ext cx="1676400" cy="338554"/>
          </a:xfrm>
          <a:prstGeom prst="rect">
            <a:avLst/>
          </a:prstGeom>
        </p:spPr>
        <p:txBody>
          <a:bodyPr wrap="square">
            <a:spAutoFit/>
          </a:bodyPr>
          <a:lstStyle/>
          <a:p>
            <a:r>
              <a:rPr lang="en-US" sz="800" dirty="0">
                <a:solidFill>
                  <a:prstClr val="black"/>
                </a:solidFill>
                <a:latin typeface="Times New Roman" pitchFamily="18" charset="0"/>
                <a:cs typeface="Times New Roman" pitchFamily="18" charset="0"/>
              </a:rPr>
              <a:t>Mirror Image by Stanley Weiss</a:t>
            </a:r>
          </a:p>
          <a:p>
            <a:r>
              <a:rPr lang="en-US" sz="800" dirty="0">
                <a:solidFill>
                  <a:prstClr val="black"/>
                </a:solidFill>
                <a:latin typeface="Times New Roman" pitchFamily="18" charset="0"/>
                <a:cs typeface="Times New Roman" pitchFamily="18" charset="0"/>
              </a:rPr>
              <a:t>Collection, www.stanleyweiss.com</a:t>
            </a:r>
          </a:p>
        </p:txBody>
      </p:sp>
      <p:sp>
        <p:nvSpPr>
          <p:cNvPr id="4" name="TextBox 3"/>
          <p:cNvSpPr txBox="1"/>
          <p:nvPr/>
        </p:nvSpPr>
        <p:spPr>
          <a:xfrm>
            <a:off x="3886200" y="533400"/>
            <a:ext cx="5105400" cy="4955203"/>
          </a:xfrm>
          <a:prstGeom prst="rect">
            <a:avLst/>
          </a:prstGeom>
          <a:noFill/>
        </p:spPr>
        <p:txBody>
          <a:bodyPr wrap="square" rtlCol="0">
            <a:spAutoFit/>
          </a:bodyPr>
          <a:lstStyle/>
          <a:p>
            <a:r>
              <a:rPr lang="en-US" sz="3200" dirty="0" smtClean="0"/>
              <a:t>called the office of deacon in the church seems today to be inconsequential. The fact is that these people performed the work of serving; therefore they may be called deacons, or those who serve.”</a:t>
            </a:r>
          </a:p>
          <a:p>
            <a:endParaRPr lang="en-US" sz="1200" dirty="0"/>
          </a:p>
          <a:p>
            <a:pPr algn="r"/>
            <a:r>
              <a:rPr lang="en-US" sz="2400" dirty="0" smtClean="0"/>
              <a:t>Nichols, </a:t>
            </a:r>
            <a:r>
              <a:rPr lang="en-US" sz="2400" i="1" dirty="0" smtClean="0"/>
              <a:t>The Work of the Deacon</a:t>
            </a:r>
          </a:p>
          <a:p>
            <a:pPr algn="r"/>
            <a:r>
              <a:rPr lang="en-US" sz="2400" i="1" dirty="0" smtClean="0"/>
              <a:t>and Deaconess</a:t>
            </a:r>
            <a:r>
              <a:rPr lang="en-US" sz="2400" dirty="0" smtClean="0"/>
              <a:t>, p. 1-2</a:t>
            </a:r>
            <a:endParaRPr lang="en-US"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irror.text.jpg"/>
          <p:cNvPicPr>
            <a:picLocks noChangeAspect="1"/>
          </p:cNvPicPr>
          <p:nvPr/>
        </p:nvPicPr>
        <p:blipFill>
          <a:blip r:embed="rId2" cstate="print"/>
          <a:stretch>
            <a:fillRect/>
          </a:stretch>
        </p:blipFill>
        <p:spPr>
          <a:xfrm>
            <a:off x="152401" y="304800"/>
            <a:ext cx="3657600" cy="6120302"/>
          </a:xfrm>
          <a:prstGeom prst="rect">
            <a:avLst/>
          </a:prstGeom>
        </p:spPr>
      </p:pic>
      <p:sp>
        <p:nvSpPr>
          <p:cNvPr id="3" name="TextBox 2"/>
          <p:cNvSpPr txBox="1"/>
          <p:nvPr/>
        </p:nvSpPr>
        <p:spPr>
          <a:xfrm>
            <a:off x="4038600" y="1447800"/>
            <a:ext cx="4800600" cy="2769989"/>
          </a:xfrm>
          <a:prstGeom prst="rect">
            <a:avLst/>
          </a:prstGeom>
          <a:noFill/>
        </p:spPr>
        <p:txBody>
          <a:bodyPr wrap="square" rtlCol="0">
            <a:spAutoFit/>
          </a:bodyPr>
          <a:lstStyle/>
          <a:p>
            <a:pPr algn="ctr"/>
            <a:r>
              <a:rPr lang="en-US" sz="5400" b="1" dirty="0" smtClean="0">
                <a:solidFill>
                  <a:prstClr val="black"/>
                </a:solidFill>
              </a:rPr>
              <a:t>THE END</a:t>
            </a:r>
          </a:p>
          <a:p>
            <a:pPr algn="ctr"/>
            <a:endParaRPr lang="en-US" sz="4000" b="1" dirty="0" smtClean="0">
              <a:solidFill>
                <a:prstClr val="black"/>
              </a:solidFill>
            </a:endParaRPr>
          </a:p>
          <a:p>
            <a:pPr algn="ctr"/>
            <a:r>
              <a:rPr lang="en-US" sz="4000" b="1" dirty="0" smtClean="0">
                <a:solidFill>
                  <a:prstClr val="black"/>
                </a:solidFill>
              </a:rPr>
              <a:t>QUESTIONS AND ANSWERS</a:t>
            </a:r>
            <a:endParaRPr lang="en-US" sz="4000" b="1" dirty="0">
              <a:solidFill>
                <a:prstClr val="black"/>
              </a:solidFill>
            </a:endParaRPr>
          </a:p>
        </p:txBody>
      </p:sp>
      <p:sp>
        <p:nvSpPr>
          <p:cNvPr id="4" name="Rectangle 3"/>
          <p:cNvSpPr/>
          <p:nvPr/>
        </p:nvSpPr>
        <p:spPr>
          <a:xfrm>
            <a:off x="1295400" y="5867400"/>
            <a:ext cx="1676400" cy="338554"/>
          </a:xfrm>
          <a:prstGeom prst="rect">
            <a:avLst/>
          </a:prstGeom>
        </p:spPr>
        <p:txBody>
          <a:bodyPr wrap="square">
            <a:spAutoFit/>
          </a:bodyPr>
          <a:lstStyle/>
          <a:p>
            <a:r>
              <a:rPr lang="en-US" sz="800" dirty="0">
                <a:solidFill>
                  <a:prstClr val="black"/>
                </a:solidFill>
                <a:latin typeface="Times New Roman" pitchFamily="18" charset="0"/>
                <a:cs typeface="Times New Roman" pitchFamily="18" charset="0"/>
              </a:rPr>
              <a:t>Mirror Image by Stanley Weiss</a:t>
            </a:r>
          </a:p>
          <a:p>
            <a:r>
              <a:rPr lang="en-US" sz="800" dirty="0">
                <a:solidFill>
                  <a:prstClr val="black"/>
                </a:solidFill>
                <a:latin typeface="Times New Roman" pitchFamily="18" charset="0"/>
                <a:cs typeface="Times New Roman" pitchFamily="18" charset="0"/>
              </a:rPr>
              <a:t>Collection, www.stanleyweiss.com</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irror.text.jpg"/>
          <p:cNvPicPr>
            <a:picLocks noChangeAspect="1"/>
          </p:cNvPicPr>
          <p:nvPr/>
        </p:nvPicPr>
        <p:blipFill>
          <a:blip r:embed="rId2" cstate="print"/>
          <a:stretch>
            <a:fillRect/>
          </a:stretch>
        </p:blipFill>
        <p:spPr>
          <a:xfrm>
            <a:off x="152401" y="304800"/>
            <a:ext cx="3657600" cy="6120302"/>
          </a:xfrm>
          <a:prstGeom prst="rect">
            <a:avLst/>
          </a:prstGeom>
        </p:spPr>
      </p:pic>
      <p:sp>
        <p:nvSpPr>
          <p:cNvPr id="3" name="Rectangle 2"/>
          <p:cNvSpPr/>
          <p:nvPr/>
        </p:nvSpPr>
        <p:spPr>
          <a:xfrm>
            <a:off x="1295400" y="5867400"/>
            <a:ext cx="1676400" cy="338554"/>
          </a:xfrm>
          <a:prstGeom prst="rect">
            <a:avLst/>
          </a:prstGeom>
        </p:spPr>
        <p:txBody>
          <a:bodyPr wrap="square">
            <a:spAutoFit/>
          </a:bodyPr>
          <a:lstStyle/>
          <a:p>
            <a:r>
              <a:rPr lang="en-US" sz="800" dirty="0">
                <a:solidFill>
                  <a:prstClr val="black"/>
                </a:solidFill>
                <a:latin typeface="Times New Roman" pitchFamily="18" charset="0"/>
                <a:cs typeface="Times New Roman" pitchFamily="18" charset="0"/>
              </a:rPr>
              <a:t>Mirror Image by Stanley Weiss</a:t>
            </a:r>
          </a:p>
          <a:p>
            <a:r>
              <a:rPr lang="en-US" sz="800" dirty="0">
                <a:solidFill>
                  <a:prstClr val="black"/>
                </a:solidFill>
                <a:latin typeface="Times New Roman" pitchFamily="18" charset="0"/>
                <a:cs typeface="Times New Roman" pitchFamily="18" charset="0"/>
              </a:rPr>
              <a:t>Collection, www.stanleyweiss.com</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irror.text.jpg"/>
          <p:cNvPicPr>
            <a:picLocks noChangeAspect="1"/>
          </p:cNvPicPr>
          <p:nvPr/>
        </p:nvPicPr>
        <p:blipFill>
          <a:blip r:embed="rId2" cstate="print"/>
          <a:stretch>
            <a:fillRect/>
          </a:stretch>
        </p:blipFill>
        <p:spPr>
          <a:xfrm>
            <a:off x="152401" y="304800"/>
            <a:ext cx="3657600" cy="6120302"/>
          </a:xfrm>
          <a:prstGeom prst="rect">
            <a:avLst/>
          </a:prstGeom>
        </p:spPr>
      </p:pic>
      <p:sp>
        <p:nvSpPr>
          <p:cNvPr id="3" name="Rectangle 2"/>
          <p:cNvSpPr/>
          <p:nvPr/>
        </p:nvSpPr>
        <p:spPr>
          <a:xfrm>
            <a:off x="1295400" y="5867400"/>
            <a:ext cx="1676400" cy="338554"/>
          </a:xfrm>
          <a:prstGeom prst="rect">
            <a:avLst/>
          </a:prstGeom>
        </p:spPr>
        <p:txBody>
          <a:bodyPr wrap="square">
            <a:spAutoFit/>
          </a:bodyPr>
          <a:lstStyle/>
          <a:p>
            <a:r>
              <a:rPr lang="en-US" sz="800" dirty="0">
                <a:solidFill>
                  <a:prstClr val="black"/>
                </a:solidFill>
                <a:latin typeface="Times New Roman" pitchFamily="18" charset="0"/>
                <a:cs typeface="Times New Roman" pitchFamily="18" charset="0"/>
              </a:rPr>
              <a:t>Mirror Image by Stanley Weiss</a:t>
            </a:r>
          </a:p>
          <a:p>
            <a:r>
              <a:rPr lang="en-US" sz="800" dirty="0">
                <a:solidFill>
                  <a:prstClr val="black"/>
                </a:solidFill>
                <a:latin typeface="Times New Roman" pitchFamily="18" charset="0"/>
                <a:cs typeface="Times New Roman" pitchFamily="18" charset="0"/>
              </a:rPr>
              <a:t>Collection, www.stanleyweiss.com</a:t>
            </a:r>
          </a:p>
        </p:txBody>
      </p:sp>
      <p:sp>
        <p:nvSpPr>
          <p:cNvPr id="4" name="TextBox 3"/>
          <p:cNvSpPr txBox="1"/>
          <p:nvPr/>
        </p:nvSpPr>
        <p:spPr>
          <a:xfrm>
            <a:off x="3886200" y="228600"/>
            <a:ext cx="5105400" cy="646331"/>
          </a:xfrm>
          <a:prstGeom prst="rect">
            <a:avLst/>
          </a:prstGeom>
          <a:noFill/>
        </p:spPr>
        <p:txBody>
          <a:bodyPr wrap="square" rtlCol="0">
            <a:spAutoFit/>
          </a:bodyPr>
          <a:lstStyle/>
          <a:p>
            <a:pPr algn="ct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CHAPTER 2</a:t>
            </a:r>
            <a:endParaRPr lang="en-US" sz="3600" dirty="0"/>
          </a:p>
        </p:txBody>
      </p:sp>
      <p:sp>
        <p:nvSpPr>
          <p:cNvPr id="5" name="TextBox 4"/>
          <p:cNvSpPr txBox="1"/>
          <p:nvPr/>
        </p:nvSpPr>
        <p:spPr>
          <a:xfrm>
            <a:off x="3810000" y="1066800"/>
            <a:ext cx="5105400" cy="1569660"/>
          </a:xfrm>
          <a:prstGeom prst="rect">
            <a:avLst/>
          </a:prstGeom>
          <a:noFill/>
        </p:spPr>
        <p:txBody>
          <a:bodyPr wrap="square" rtlCol="0">
            <a:spAutoFit/>
          </a:bodyPr>
          <a:lstStyle/>
          <a:p>
            <a:pPr algn="ctr"/>
            <a:r>
              <a:rPr lang="en-US" sz="3200" b="1" dirty="0" smtClean="0">
                <a:effectLst>
                  <a:outerShdw blurRad="38100" dist="38100" dir="2700000" algn="tl">
                    <a:srgbClr val="000000">
                      <a:alpha val="43137"/>
                    </a:srgbClr>
                  </a:outerShdw>
                </a:effectLst>
                <a:latin typeface="Times New Roman" pitchFamily="18" charset="0"/>
                <a:cs typeface="Times New Roman" pitchFamily="18" charset="0"/>
              </a:rPr>
              <a:t>THE ROLE OF DEACONS IN THE FIRST CENTURY CHRISTIAN CHURCH</a:t>
            </a:r>
            <a:endParaRPr lang="en-US" sz="3200" dirty="0">
              <a:latin typeface="Times New Roman" pitchFamily="18" charset="0"/>
              <a:cs typeface="Times New Roman" pitchFamily="18" charset="0"/>
            </a:endParaRPr>
          </a:p>
        </p:txBody>
      </p:sp>
      <p:sp>
        <p:nvSpPr>
          <p:cNvPr id="6" name="TextBox 5"/>
          <p:cNvSpPr txBox="1"/>
          <p:nvPr/>
        </p:nvSpPr>
        <p:spPr>
          <a:xfrm>
            <a:off x="3886200" y="2826127"/>
            <a:ext cx="5257800" cy="4031873"/>
          </a:xfrm>
          <a:prstGeom prst="rect">
            <a:avLst/>
          </a:prstGeom>
          <a:noFill/>
        </p:spPr>
        <p:txBody>
          <a:bodyPr wrap="square" rtlCol="0">
            <a:spAutoFit/>
          </a:bodyPr>
          <a:lstStyle/>
          <a:p>
            <a:r>
              <a:rPr lang="en-US" sz="3200" dirty="0" smtClean="0"/>
              <a:t>The impact made by the seven deacons was “…</a:t>
            </a:r>
            <a:r>
              <a:rPr lang="en-US" sz="3200" dirty="0"/>
              <a:t>the word of God increased; and the number of the disciples multiplied in Jerusalem greatly; and a great company of the priests were obedient to the faith</a:t>
            </a:r>
            <a:r>
              <a:rPr lang="en-US" sz="3200" dirty="0" smtClean="0"/>
              <a:t>.” </a:t>
            </a:r>
            <a:r>
              <a:rPr lang="en-US" sz="2800" dirty="0" smtClean="0"/>
              <a:t>Acts 6:7</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irror.text.jpg"/>
          <p:cNvPicPr>
            <a:picLocks noChangeAspect="1"/>
          </p:cNvPicPr>
          <p:nvPr/>
        </p:nvPicPr>
        <p:blipFill>
          <a:blip r:embed="rId2" cstate="print"/>
          <a:stretch>
            <a:fillRect/>
          </a:stretch>
        </p:blipFill>
        <p:spPr>
          <a:xfrm>
            <a:off x="152401" y="304800"/>
            <a:ext cx="3657600" cy="6120302"/>
          </a:xfrm>
          <a:prstGeom prst="rect">
            <a:avLst/>
          </a:prstGeom>
        </p:spPr>
      </p:pic>
      <p:sp>
        <p:nvSpPr>
          <p:cNvPr id="3" name="Rectangle 2"/>
          <p:cNvSpPr/>
          <p:nvPr/>
        </p:nvSpPr>
        <p:spPr>
          <a:xfrm>
            <a:off x="1295400" y="5867400"/>
            <a:ext cx="1676400" cy="338554"/>
          </a:xfrm>
          <a:prstGeom prst="rect">
            <a:avLst/>
          </a:prstGeom>
        </p:spPr>
        <p:txBody>
          <a:bodyPr wrap="square">
            <a:spAutoFit/>
          </a:bodyPr>
          <a:lstStyle/>
          <a:p>
            <a:r>
              <a:rPr lang="en-US" sz="800" dirty="0">
                <a:solidFill>
                  <a:prstClr val="black"/>
                </a:solidFill>
                <a:latin typeface="Times New Roman" pitchFamily="18" charset="0"/>
                <a:cs typeface="Times New Roman" pitchFamily="18" charset="0"/>
              </a:rPr>
              <a:t>Mirror Image by Stanley Weiss</a:t>
            </a:r>
          </a:p>
          <a:p>
            <a:r>
              <a:rPr lang="en-US" sz="800" dirty="0">
                <a:solidFill>
                  <a:prstClr val="black"/>
                </a:solidFill>
                <a:latin typeface="Times New Roman" pitchFamily="18" charset="0"/>
                <a:cs typeface="Times New Roman" pitchFamily="18" charset="0"/>
              </a:rPr>
              <a:t>Collection, www.stanleyweiss.com</a:t>
            </a:r>
          </a:p>
        </p:txBody>
      </p:sp>
      <p:sp>
        <p:nvSpPr>
          <p:cNvPr id="4" name="TextBox 3"/>
          <p:cNvSpPr txBox="1"/>
          <p:nvPr/>
        </p:nvSpPr>
        <p:spPr>
          <a:xfrm>
            <a:off x="3886200" y="685800"/>
            <a:ext cx="5029200" cy="6001643"/>
          </a:xfrm>
          <a:prstGeom prst="rect">
            <a:avLst/>
          </a:prstGeom>
          <a:noFill/>
        </p:spPr>
        <p:txBody>
          <a:bodyPr wrap="square" rtlCol="0">
            <a:spAutoFit/>
          </a:bodyPr>
          <a:lstStyle/>
          <a:p>
            <a:r>
              <a:rPr lang="en-US" sz="3200" dirty="0" smtClean="0"/>
              <a:t>Some of the issues behind the allegations made against the Hebrews by the Grecians were </a:t>
            </a:r>
            <a:r>
              <a:rPr lang="en-US" sz="3200" dirty="0"/>
              <a:t>old prejudices of the past resurfaced. Feelings of distrust, jealousy, and suspicion brought about faultfinding and murmuring. Allegations were made that the Grecian widows were being neglected in the “daily </a:t>
            </a:r>
            <a:r>
              <a:rPr lang="en-US" sz="3200" dirty="0" smtClean="0"/>
              <a:t>ministration.” </a:t>
            </a:r>
            <a:r>
              <a:rPr lang="en-US" sz="2800" dirty="0" smtClean="0"/>
              <a:t>Acts 6:1</a:t>
            </a:r>
            <a:endParaRPr lang="en-US"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irror.text.jpg"/>
          <p:cNvPicPr>
            <a:picLocks noChangeAspect="1"/>
          </p:cNvPicPr>
          <p:nvPr/>
        </p:nvPicPr>
        <p:blipFill>
          <a:blip r:embed="rId2" cstate="print"/>
          <a:stretch>
            <a:fillRect/>
          </a:stretch>
        </p:blipFill>
        <p:spPr>
          <a:xfrm>
            <a:off x="152401" y="304800"/>
            <a:ext cx="3657600" cy="6120302"/>
          </a:xfrm>
          <a:prstGeom prst="rect">
            <a:avLst/>
          </a:prstGeom>
        </p:spPr>
      </p:pic>
      <p:sp>
        <p:nvSpPr>
          <p:cNvPr id="3" name="Rectangle 2"/>
          <p:cNvSpPr/>
          <p:nvPr/>
        </p:nvSpPr>
        <p:spPr>
          <a:xfrm>
            <a:off x="1295400" y="5867400"/>
            <a:ext cx="1676400" cy="338554"/>
          </a:xfrm>
          <a:prstGeom prst="rect">
            <a:avLst/>
          </a:prstGeom>
        </p:spPr>
        <p:txBody>
          <a:bodyPr wrap="square">
            <a:spAutoFit/>
          </a:bodyPr>
          <a:lstStyle/>
          <a:p>
            <a:r>
              <a:rPr lang="en-US" sz="800" dirty="0">
                <a:solidFill>
                  <a:prstClr val="black"/>
                </a:solidFill>
                <a:latin typeface="Times New Roman" pitchFamily="18" charset="0"/>
                <a:cs typeface="Times New Roman" pitchFamily="18" charset="0"/>
              </a:rPr>
              <a:t>Mirror Image by Stanley Weiss</a:t>
            </a:r>
          </a:p>
          <a:p>
            <a:r>
              <a:rPr lang="en-US" sz="800" dirty="0">
                <a:solidFill>
                  <a:prstClr val="black"/>
                </a:solidFill>
                <a:latin typeface="Times New Roman" pitchFamily="18" charset="0"/>
                <a:cs typeface="Times New Roman" pitchFamily="18" charset="0"/>
              </a:rPr>
              <a:t>Collection, www.stanleyweiss.com</a:t>
            </a:r>
          </a:p>
        </p:txBody>
      </p:sp>
      <p:sp>
        <p:nvSpPr>
          <p:cNvPr id="4" name="TextBox 3"/>
          <p:cNvSpPr txBox="1"/>
          <p:nvPr/>
        </p:nvSpPr>
        <p:spPr>
          <a:xfrm>
            <a:off x="3886200" y="838200"/>
            <a:ext cx="4953000" cy="4708981"/>
          </a:xfrm>
          <a:prstGeom prst="rect">
            <a:avLst/>
          </a:prstGeom>
          <a:noFill/>
        </p:spPr>
        <p:txBody>
          <a:bodyPr wrap="square" rtlCol="0">
            <a:spAutoFit/>
          </a:bodyPr>
          <a:lstStyle/>
          <a:p>
            <a:r>
              <a:rPr lang="en-US" sz="3200" dirty="0"/>
              <a:t>“The enemy [Satan] succeeded in arousing the suspicions of some who had formerly been in the habit of looking with jealousy on their brethren in the faith and of finding fault with their spiritual </a:t>
            </a:r>
            <a:r>
              <a:rPr lang="en-US" sz="3200" dirty="0" smtClean="0"/>
              <a:t>leaders.”</a:t>
            </a:r>
          </a:p>
          <a:p>
            <a:endParaRPr lang="en-US" sz="1200" dirty="0"/>
          </a:p>
          <a:p>
            <a:pPr algn="r"/>
            <a:r>
              <a:rPr lang="en-US" sz="3200" dirty="0" smtClean="0"/>
              <a:t>AA 88</a:t>
            </a:r>
            <a:endParaRPr lang="en-US" sz="3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irror.text.jpg"/>
          <p:cNvPicPr>
            <a:picLocks noChangeAspect="1"/>
          </p:cNvPicPr>
          <p:nvPr/>
        </p:nvPicPr>
        <p:blipFill>
          <a:blip r:embed="rId2" cstate="print"/>
          <a:stretch>
            <a:fillRect/>
          </a:stretch>
        </p:blipFill>
        <p:spPr>
          <a:xfrm>
            <a:off x="152401" y="304800"/>
            <a:ext cx="3657600" cy="6120302"/>
          </a:xfrm>
          <a:prstGeom prst="rect">
            <a:avLst/>
          </a:prstGeom>
        </p:spPr>
      </p:pic>
      <p:sp>
        <p:nvSpPr>
          <p:cNvPr id="3" name="Rectangle 2"/>
          <p:cNvSpPr/>
          <p:nvPr/>
        </p:nvSpPr>
        <p:spPr>
          <a:xfrm>
            <a:off x="1295400" y="5867400"/>
            <a:ext cx="1676400" cy="338554"/>
          </a:xfrm>
          <a:prstGeom prst="rect">
            <a:avLst/>
          </a:prstGeom>
        </p:spPr>
        <p:txBody>
          <a:bodyPr wrap="square">
            <a:spAutoFit/>
          </a:bodyPr>
          <a:lstStyle/>
          <a:p>
            <a:r>
              <a:rPr lang="en-US" sz="800" dirty="0">
                <a:solidFill>
                  <a:prstClr val="black"/>
                </a:solidFill>
                <a:latin typeface="Times New Roman" pitchFamily="18" charset="0"/>
                <a:cs typeface="Times New Roman" pitchFamily="18" charset="0"/>
              </a:rPr>
              <a:t>Mirror Image by Stanley Weiss</a:t>
            </a:r>
          </a:p>
          <a:p>
            <a:r>
              <a:rPr lang="en-US" sz="800" dirty="0">
                <a:solidFill>
                  <a:prstClr val="black"/>
                </a:solidFill>
                <a:latin typeface="Times New Roman" pitchFamily="18" charset="0"/>
                <a:cs typeface="Times New Roman" pitchFamily="18" charset="0"/>
              </a:rPr>
              <a:t>Collection, www.stanleyweiss.com</a:t>
            </a:r>
          </a:p>
        </p:txBody>
      </p:sp>
      <p:sp>
        <p:nvSpPr>
          <p:cNvPr id="4" name="TextBox 3"/>
          <p:cNvSpPr txBox="1"/>
          <p:nvPr/>
        </p:nvSpPr>
        <p:spPr>
          <a:xfrm>
            <a:off x="3886200" y="914400"/>
            <a:ext cx="5105400" cy="2554545"/>
          </a:xfrm>
          <a:prstGeom prst="rect">
            <a:avLst/>
          </a:prstGeom>
          <a:noFill/>
        </p:spPr>
        <p:txBody>
          <a:bodyPr wrap="square" rtlCol="0">
            <a:spAutoFit/>
          </a:bodyPr>
          <a:lstStyle/>
          <a:p>
            <a:r>
              <a:rPr lang="en-US" sz="3200" dirty="0"/>
              <a:t>Satan had launched a spiritual attack against the church in an attempt to hinder it from growing and ultimately to destroy </a:t>
            </a:r>
            <a:r>
              <a:rPr lang="en-US" sz="3200" dirty="0" smtClean="0"/>
              <a:t>it.</a:t>
            </a:r>
            <a:endParaRPr lang="en-US" sz="3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irror.text.jpg"/>
          <p:cNvPicPr>
            <a:picLocks noChangeAspect="1"/>
          </p:cNvPicPr>
          <p:nvPr/>
        </p:nvPicPr>
        <p:blipFill>
          <a:blip r:embed="rId2" cstate="print"/>
          <a:stretch>
            <a:fillRect/>
          </a:stretch>
        </p:blipFill>
        <p:spPr>
          <a:xfrm>
            <a:off x="152401" y="304800"/>
            <a:ext cx="3657600" cy="6120302"/>
          </a:xfrm>
          <a:prstGeom prst="rect">
            <a:avLst/>
          </a:prstGeom>
        </p:spPr>
      </p:pic>
      <p:sp>
        <p:nvSpPr>
          <p:cNvPr id="3" name="Rectangle 2"/>
          <p:cNvSpPr/>
          <p:nvPr/>
        </p:nvSpPr>
        <p:spPr>
          <a:xfrm>
            <a:off x="1295400" y="5867400"/>
            <a:ext cx="1676400" cy="338554"/>
          </a:xfrm>
          <a:prstGeom prst="rect">
            <a:avLst/>
          </a:prstGeom>
        </p:spPr>
        <p:txBody>
          <a:bodyPr wrap="square">
            <a:spAutoFit/>
          </a:bodyPr>
          <a:lstStyle/>
          <a:p>
            <a:r>
              <a:rPr lang="en-US" sz="800" dirty="0">
                <a:solidFill>
                  <a:prstClr val="black"/>
                </a:solidFill>
                <a:latin typeface="Times New Roman" pitchFamily="18" charset="0"/>
                <a:cs typeface="Times New Roman" pitchFamily="18" charset="0"/>
              </a:rPr>
              <a:t>Mirror Image by Stanley Weiss</a:t>
            </a:r>
          </a:p>
          <a:p>
            <a:r>
              <a:rPr lang="en-US" sz="800" dirty="0">
                <a:solidFill>
                  <a:prstClr val="black"/>
                </a:solidFill>
                <a:latin typeface="Times New Roman" pitchFamily="18" charset="0"/>
                <a:cs typeface="Times New Roman" pitchFamily="18" charset="0"/>
              </a:rPr>
              <a:t>Collection, www.stanleyweiss.com</a:t>
            </a:r>
          </a:p>
        </p:txBody>
      </p:sp>
      <p:sp>
        <p:nvSpPr>
          <p:cNvPr id="4" name="TextBox 3"/>
          <p:cNvSpPr txBox="1"/>
          <p:nvPr/>
        </p:nvSpPr>
        <p:spPr>
          <a:xfrm>
            <a:off x="3886200" y="1066800"/>
            <a:ext cx="4953000" cy="5324535"/>
          </a:xfrm>
          <a:prstGeom prst="rect">
            <a:avLst/>
          </a:prstGeom>
          <a:noFill/>
        </p:spPr>
        <p:txBody>
          <a:bodyPr wrap="square" rtlCol="0">
            <a:spAutoFit/>
          </a:bodyPr>
          <a:lstStyle/>
          <a:p>
            <a:r>
              <a:rPr lang="en-US" sz="3200" dirty="0" smtClean="0"/>
              <a:t>The Greek word for deacon </a:t>
            </a:r>
            <a:r>
              <a:rPr lang="en-US" sz="3200" dirty="0"/>
              <a:t>“</a:t>
            </a:r>
            <a:r>
              <a:rPr lang="en-US" sz="3200" dirty="0"/>
              <a:t>diakonos</a:t>
            </a:r>
            <a:r>
              <a:rPr lang="en-US" sz="3200" dirty="0"/>
              <a:t> literally means ‘through dust.’ Although the origin of the word is questioned, the concept of raising dust suggests a servant hastening to serve or to wait on his master</a:t>
            </a:r>
            <a:r>
              <a:rPr lang="en-US" sz="3200" dirty="0" smtClean="0"/>
              <a:t>.”</a:t>
            </a:r>
            <a:endParaRPr lang="en-US" sz="3200" dirty="0"/>
          </a:p>
          <a:p>
            <a:endParaRPr lang="en-US" sz="1200" dirty="0" smtClean="0"/>
          </a:p>
          <a:p>
            <a:pPr algn="r"/>
            <a:r>
              <a:rPr lang="en-US" sz="2400" dirty="0" smtClean="0"/>
              <a:t>Catoe</a:t>
            </a:r>
            <a:r>
              <a:rPr lang="en-US" sz="2400" dirty="0" smtClean="0"/>
              <a:t>, “Equipping Deacons for Ministry” (</a:t>
            </a:r>
            <a:r>
              <a:rPr lang="en-US" sz="2400" dirty="0" smtClean="0"/>
              <a:t>D.Min</a:t>
            </a:r>
            <a:r>
              <a:rPr lang="en-US" sz="2400" dirty="0" smtClean="0"/>
              <a:t>. dissertation, Drew Univ., 1989), 13</a:t>
            </a:r>
            <a:endParaRPr lang="en-US"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irror.text.jpg"/>
          <p:cNvPicPr>
            <a:picLocks noChangeAspect="1"/>
          </p:cNvPicPr>
          <p:nvPr/>
        </p:nvPicPr>
        <p:blipFill>
          <a:blip r:embed="rId2" cstate="print"/>
          <a:stretch>
            <a:fillRect/>
          </a:stretch>
        </p:blipFill>
        <p:spPr>
          <a:xfrm>
            <a:off x="152401" y="304800"/>
            <a:ext cx="3657600" cy="6120302"/>
          </a:xfrm>
          <a:prstGeom prst="rect">
            <a:avLst/>
          </a:prstGeom>
        </p:spPr>
      </p:pic>
      <p:sp>
        <p:nvSpPr>
          <p:cNvPr id="3" name="Rectangle 2"/>
          <p:cNvSpPr/>
          <p:nvPr/>
        </p:nvSpPr>
        <p:spPr>
          <a:xfrm>
            <a:off x="1295400" y="5867400"/>
            <a:ext cx="1676400" cy="338554"/>
          </a:xfrm>
          <a:prstGeom prst="rect">
            <a:avLst/>
          </a:prstGeom>
        </p:spPr>
        <p:txBody>
          <a:bodyPr wrap="square">
            <a:spAutoFit/>
          </a:bodyPr>
          <a:lstStyle/>
          <a:p>
            <a:r>
              <a:rPr lang="en-US" sz="800" dirty="0">
                <a:solidFill>
                  <a:prstClr val="black"/>
                </a:solidFill>
                <a:latin typeface="Times New Roman" pitchFamily="18" charset="0"/>
                <a:cs typeface="Times New Roman" pitchFamily="18" charset="0"/>
              </a:rPr>
              <a:t>Mirror Image by Stanley Weiss</a:t>
            </a:r>
          </a:p>
          <a:p>
            <a:r>
              <a:rPr lang="en-US" sz="800" dirty="0">
                <a:solidFill>
                  <a:prstClr val="black"/>
                </a:solidFill>
                <a:latin typeface="Times New Roman" pitchFamily="18" charset="0"/>
                <a:cs typeface="Times New Roman" pitchFamily="18" charset="0"/>
              </a:rPr>
              <a:t>Collection, www.stanleyweiss.com</a:t>
            </a:r>
          </a:p>
        </p:txBody>
      </p:sp>
      <p:sp>
        <p:nvSpPr>
          <p:cNvPr id="4" name="TextBox 3"/>
          <p:cNvSpPr txBox="1"/>
          <p:nvPr/>
        </p:nvSpPr>
        <p:spPr>
          <a:xfrm>
            <a:off x="3886200" y="609600"/>
            <a:ext cx="5105400" cy="5078313"/>
          </a:xfrm>
          <a:prstGeom prst="rect">
            <a:avLst/>
          </a:prstGeom>
          <a:noFill/>
        </p:spPr>
        <p:txBody>
          <a:bodyPr wrap="square" rtlCol="0">
            <a:spAutoFit/>
          </a:bodyPr>
          <a:lstStyle/>
          <a:p>
            <a:r>
              <a:rPr lang="en-US" sz="3200" dirty="0" smtClean="0"/>
              <a:t>“…The </a:t>
            </a:r>
            <a:r>
              <a:rPr lang="en-US" sz="3200" dirty="0"/>
              <a:t>root idea </a:t>
            </a:r>
            <a:r>
              <a:rPr lang="en-US" sz="3200" dirty="0" smtClean="0"/>
              <a:t>[of deacon] is </a:t>
            </a:r>
            <a:r>
              <a:rPr lang="en-US" sz="3200" dirty="0"/>
              <a:t>one who reaches out with diligence and persistence to render a service on behalf of others. This would imply that the deacon reaches out to render love-prompted service to others energetically and persistently</a:t>
            </a:r>
            <a:r>
              <a:rPr lang="en-US" sz="3200" dirty="0" smtClean="0"/>
              <a:t>.”</a:t>
            </a:r>
          </a:p>
          <a:p>
            <a:endParaRPr lang="en-US" sz="1200" dirty="0"/>
          </a:p>
          <a:p>
            <a:pPr algn="r"/>
            <a:r>
              <a:rPr lang="en-US" sz="2400" dirty="0" smtClean="0"/>
              <a:t>Hiebert</a:t>
            </a:r>
            <a:r>
              <a:rPr lang="en-US" sz="2400" dirty="0" smtClean="0"/>
              <a:t>, </a:t>
            </a:r>
            <a:r>
              <a:rPr lang="en-US" sz="2400" dirty="0" smtClean="0"/>
              <a:t>p. 153</a:t>
            </a:r>
            <a:endParaRPr lang="en-US"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irror.text.jpg"/>
          <p:cNvPicPr>
            <a:picLocks noChangeAspect="1"/>
          </p:cNvPicPr>
          <p:nvPr/>
        </p:nvPicPr>
        <p:blipFill>
          <a:blip r:embed="rId2" cstate="print"/>
          <a:stretch>
            <a:fillRect/>
          </a:stretch>
        </p:blipFill>
        <p:spPr>
          <a:xfrm>
            <a:off x="152401" y="304800"/>
            <a:ext cx="3657600" cy="6120302"/>
          </a:xfrm>
          <a:prstGeom prst="rect">
            <a:avLst/>
          </a:prstGeom>
        </p:spPr>
      </p:pic>
      <p:sp>
        <p:nvSpPr>
          <p:cNvPr id="3" name="Rectangle 2"/>
          <p:cNvSpPr/>
          <p:nvPr/>
        </p:nvSpPr>
        <p:spPr>
          <a:xfrm>
            <a:off x="1295400" y="5867400"/>
            <a:ext cx="1676400" cy="338554"/>
          </a:xfrm>
          <a:prstGeom prst="rect">
            <a:avLst/>
          </a:prstGeom>
        </p:spPr>
        <p:txBody>
          <a:bodyPr wrap="square">
            <a:spAutoFit/>
          </a:bodyPr>
          <a:lstStyle/>
          <a:p>
            <a:r>
              <a:rPr lang="en-US" sz="800" dirty="0">
                <a:solidFill>
                  <a:prstClr val="black"/>
                </a:solidFill>
                <a:latin typeface="Times New Roman" pitchFamily="18" charset="0"/>
                <a:cs typeface="Times New Roman" pitchFamily="18" charset="0"/>
              </a:rPr>
              <a:t>Mirror Image by Stanley Weiss</a:t>
            </a:r>
          </a:p>
          <a:p>
            <a:r>
              <a:rPr lang="en-US" sz="800" dirty="0">
                <a:solidFill>
                  <a:prstClr val="black"/>
                </a:solidFill>
                <a:latin typeface="Times New Roman" pitchFamily="18" charset="0"/>
                <a:cs typeface="Times New Roman" pitchFamily="18" charset="0"/>
              </a:rPr>
              <a:t>Collection, www.stanleyweiss.com</a:t>
            </a:r>
          </a:p>
        </p:txBody>
      </p:sp>
      <p:sp>
        <p:nvSpPr>
          <p:cNvPr id="4" name="TextBox 3"/>
          <p:cNvSpPr txBox="1"/>
          <p:nvPr/>
        </p:nvSpPr>
        <p:spPr>
          <a:xfrm>
            <a:off x="3810000" y="457200"/>
            <a:ext cx="5334000" cy="6001643"/>
          </a:xfrm>
          <a:prstGeom prst="rect">
            <a:avLst/>
          </a:prstGeom>
          <a:noFill/>
        </p:spPr>
        <p:txBody>
          <a:bodyPr wrap="square" rtlCol="0">
            <a:spAutoFit/>
          </a:bodyPr>
          <a:lstStyle/>
          <a:p>
            <a:r>
              <a:rPr lang="en-US" sz="3200" dirty="0"/>
              <a:t>Therefore, as we trace the roots of the office of deacons, we discover that the reason that they came into existence was to serve and to share the responsibilities of the work. They came into existence because of a problem. Therefore, the primary function of the first century deacons was to solve problems that arose in the church</a:t>
            </a:r>
            <a:r>
              <a:rPr lang="en-US" sz="3200" dirty="0" smtClean="0"/>
              <a:t>.</a:t>
            </a:r>
            <a:endParaRPr lang="en-US" sz="3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irror.text.jpg"/>
          <p:cNvPicPr>
            <a:picLocks noChangeAspect="1"/>
          </p:cNvPicPr>
          <p:nvPr/>
        </p:nvPicPr>
        <p:blipFill>
          <a:blip r:embed="rId2" cstate="print"/>
          <a:stretch>
            <a:fillRect/>
          </a:stretch>
        </p:blipFill>
        <p:spPr>
          <a:xfrm>
            <a:off x="152401" y="304800"/>
            <a:ext cx="3657600" cy="6120302"/>
          </a:xfrm>
          <a:prstGeom prst="rect">
            <a:avLst/>
          </a:prstGeom>
        </p:spPr>
      </p:pic>
      <p:sp>
        <p:nvSpPr>
          <p:cNvPr id="3" name="Rectangle 2"/>
          <p:cNvSpPr/>
          <p:nvPr/>
        </p:nvSpPr>
        <p:spPr>
          <a:xfrm>
            <a:off x="1295400" y="5867400"/>
            <a:ext cx="1676400" cy="338554"/>
          </a:xfrm>
          <a:prstGeom prst="rect">
            <a:avLst/>
          </a:prstGeom>
        </p:spPr>
        <p:txBody>
          <a:bodyPr wrap="square">
            <a:spAutoFit/>
          </a:bodyPr>
          <a:lstStyle/>
          <a:p>
            <a:r>
              <a:rPr lang="en-US" sz="800" dirty="0">
                <a:solidFill>
                  <a:prstClr val="black"/>
                </a:solidFill>
                <a:latin typeface="Times New Roman" pitchFamily="18" charset="0"/>
                <a:cs typeface="Times New Roman" pitchFamily="18" charset="0"/>
              </a:rPr>
              <a:t>Mirror Image by Stanley Weiss</a:t>
            </a:r>
          </a:p>
          <a:p>
            <a:r>
              <a:rPr lang="en-US" sz="800" dirty="0">
                <a:solidFill>
                  <a:prstClr val="black"/>
                </a:solidFill>
                <a:latin typeface="Times New Roman" pitchFamily="18" charset="0"/>
                <a:cs typeface="Times New Roman" pitchFamily="18" charset="0"/>
              </a:rPr>
              <a:t>Collection, www.stanleyweiss.com</a:t>
            </a:r>
          </a:p>
        </p:txBody>
      </p:sp>
      <p:sp>
        <p:nvSpPr>
          <p:cNvPr id="4" name="TextBox 3"/>
          <p:cNvSpPr txBox="1"/>
          <p:nvPr/>
        </p:nvSpPr>
        <p:spPr>
          <a:xfrm>
            <a:off x="3962400" y="457200"/>
            <a:ext cx="4953000" cy="6001643"/>
          </a:xfrm>
          <a:prstGeom prst="rect">
            <a:avLst/>
          </a:prstGeom>
          <a:noFill/>
        </p:spPr>
        <p:txBody>
          <a:bodyPr wrap="square" rtlCol="0">
            <a:spAutoFit/>
          </a:bodyPr>
          <a:lstStyle/>
          <a:p>
            <a:r>
              <a:rPr lang="en-US" sz="3200" dirty="0"/>
              <a:t>The spiritual qualities required of the deacons of the first century Christian church strongly imply that their calling was a spiritual calling, and their responsibilities were far greater than just waiting on tables</a:t>
            </a:r>
            <a:r>
              <a:rPr lang="en-US" sz="3200" dirty="0" smtClean="0"/>
              <a:t>. They were men of “honest </a:t>
            </a:r>
            <a:r>
              <a:rPr lang="en-US" sz="3200" dirty="0"/>
              <a:t>report, full of the Holy Ghost and </a:t>
            </a:r>
            <a:r>
              <a:rPr lang="en-US" sz="3200" dirty="0" smtClean="0"/>
              <a:t>wisdom.”</a:t>
            </a:r>
          </a:p>
          <a:p>
            <a:pPr algn="r"/>
            <a:r>
              <a:rPr lang="en-US" sz="2800" dirty="0" smtClean="0"/>
              <a:t>Acts 6:3</a:t>
            </a:r>
            <a:endParaRPr lang="en-US" sz="2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257</TotalTime>
  <Words>709</Words>
  <Application>Microsoft Office PowerPoint</Application>
  <PresentationFormat>On-screen Show (4:3)</PresentationFormat>
  <Paragraphs>55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1_Office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White</dc:creator>
  <cp:lastModifiedBy>White</cp:lastModifiedBy>
  <cp:revision>18</cp:revision>
  <dcterms:created xsi:type="dcterms:W3CDTF">2013-12-15T21:20:24Z</dcterms:created>
  <dcterms:modified xsi:type="dcterms:W3CDTF">2013-12-26T17:25:58Z</dcterms:modified>
</cp:coreProperties>
</file>