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8" r:id="rId3"/>
    <p:sldId id="259" r:id="rId4"/>
    <p:sldId id="264" r:id="rId5"/>
    <p:sldId id="263" r:id="rId6"/>
    <p:sldId id="265" r:id="rId7"/>
    <p:sldId id="262" r:id="rId8"/>
    <p:sldId id="266" r:id="rId9"/>
    <p:sldId id="271" r:id="rId10"/>
    <p:sldId id="270" r:id="rId11"/>
    <p:sldId id="269" r:id="rId12"/>
    <p:sldId id="275" r:id="rId13"/>
    <p:sldId id="272" r:id="rId14"/>
    <p:sldId id="273" r:id="rId15"/>
    <p:sldId id="278"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8500"/>
    <a:srgbClr val="CC9900"/>
    <a:srgbClr val="E0F70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9144000" cy="830997"/>
          </a:xfrm>
          <a:prstGeom prst="rect">
            <a:avLst/>
          </a:prstGeom>
          <a:noFill/>
        </p:spPr>
        <p:txBody>
          <a:bodyPr wrap="square" rtlCol="0">
            <a:spAutoFit/>
          </a:bodyPr>
          <a:lstStyle/>
          <a:p>
            <a:pPr algn="ctr"/>
            <a:r>
              <a:rPr lang="en-US" sz="2400" b="1" dirty="0" smtClean="0">
                <a:solidFill>
                  <a:prstClr val="black"/>
                </a:solidFill>
                <a:cs typeface="Times New Roman" pitchFamily="18" charset="0"/>
              </a:rPr>
              <a:t>Presentation prepared by AVA’s Book </a:t>
            </a:r>
            <a:r>
              <a:rPr lang="en-US" sz="2400" b="1" dirty="0" smtClean="0">
                <a:solidFill>
                  <a:prstClr val="black"/>
                </a:solidFill>
                <a:cs typeface="Times New Roman" pitchFamily="18" charset="0"/>
              </a:rPr>
              <a:t>Publishers</a:t>
            </a:r>
          </a:p>
          <a:p>
            <a:pPr algn="ctr"/>
            <a:r>
              <a:rPr lang="en-US" sz="2400" b="1" dirty="0" smtClean="0">
                <a:solidFill>
                  <a:prstClr val="black"/>
                </a:solidFill>
                <a:cs typeface="Times New Roman" pitchFamily="18" charset="0"/>
              </a:rPr>
              <a:t>Elder Vincent E. White, Sr., </a:t>
            </a:r>
            <a:r>
              <a:rPr lang="en-US" sz="2400" b="1" dirty="0" smtClean="0">
                <a:solidFill>
                  <a:prstClr val="black"/>
                </a:solidFill>
                <a:cs typeface="Times New Roman" pitchFamily="18" charset="0"/>
              </a:rPr>
              <a:t>D.Min</a:t>
            </a:r>
            <a:r>
              <a:rPr lang="en-US" sz="2400" b="1" dirty="0" smtClean="0">
                <a:solidFill>
                  <a:prstClr val="black"/>
                </a:solidFill>
                <a:cs typeface="Times New Roman" pitchFamily="18" charset="0"/>
              </a:rPr>
              <a:t>.</a:t>
            </a:r>
            <a:endParaRPr lang="en-US" sz="2400" b="1" dirty="0">
              <a:solidFill>
                <a:prstClr val="black"/>
              </a:solidFill>
              <a:cs typeface="Times New Roman" pitchFamily="18" charset="0"/>
            </a:endParaRPr>
          </a:p>
        </p:txBody>
      </p:sp>
      <p:sp>
        <p:nvSpPr>
          <p:cNvPr id="6" name="TextBox 5"/>
          <p:cNvSpPr txBox="1"/>
          <p:nvPr/>
        </p:nvSpPr>
        <p:spPr>
          <a:xfrm>
            <a:off x="7239000" y="6324600"/>
            <a:ext cx="1752403" cy="338554"/>
          </a:xfrm>
          <a:prstGeom prst="rect">
            <a:avLst/>
          </a:prstGeom>
          <a:noFill/>
        </p:spPr>
        <p:txBody>
          <a:bodyPr wrap="none" rtlCol="0">
            <a:spAutoFit/>
          </a:bodyPr>
          <a:lstStyle/>
          <a:p>
            <a:r>
              <a:rPr lang="en-US" sz="1600" b="1" dirty="0">
                <a:solidFill>
                  <a:prstClr val="black"/>
                </a:solidFill>
                <a:latin typeface="Times New Roman" pitchFamily="18" charset="0"/>
                <a:cs typeface="Times New Roman" pitchFamily="18" charset="0"/>
              </a:rPr>
              <a:t>Copyright © </a:t>
            </a:r>
            <a:r>
              <a:rPr lang="en-US" sz="1600" b="1" dirty="0" smtClean="0">
                <a:solidFill>
                  <a:prstClr val="black"/>
                </a:solidFill>
                <a:latin typeface="Times New Roman" pitchFamily="18" charset="0"/>
                <a:cs typeface="Times New Roman" pitchFamily="18" charset="0"/>
              </a:rPr>
              <a:t>2013</a:t>
            </a:r>
            <a:endParaRPr lang="en-US" sz="1600" b="1" dirty="0">
              <a:solidFill>
                <a:prstClr val="black"/>
              </a:solidFill>
              <a:latin typeface="Times New Roman" pitchFamily="18" charset="0"/>
              <a:cs typeface="Times New Roman" pitchFamily="18" charset="0"/>
            </a:endParaRPr>
          </a:p>
        </p:txBody>
      </p:sp>
      <p:pic>
        <p:nvPicPr>
          <p:cNvPr id="1026" name="Picture 2" descr="LWDeaconBook-0005nbk"/>
          <p:cNvPicPr>
            <a:picLocks noChangeAspect="1" noChangeArrowheads="1"/>
          </p:cNvPicPr>
          <p:nvPr/>
        </p:nvPicPr>
        <p:blipFill>
          <a:blip r:embed="rId2" cstate="print"/>
          <a:srcRect/>
          <a:stretch>
            <a:fillRect/>
          </a:stretch>
        </p:blipFill>
        <p:spPr bwMode="auto">
          <a:xfrm>
            <a:off x="2133600" y="-152400"/>
            <a:ext cx="4953000" cy="6172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381000"/>
            <a:ext cx="5105400" cy="2677656"/>
          </a:xfrm>
          <a:prstGeom prst="rect">
            <a:avLst/>
          </a:prstGeom>
          <a:noFill/>
        </p:spPr>
        <p:txBody>
          <a:bodyPr wrap="square" rtlCol="0">
            <a:spAutoFit/>
          </a:bodyPr>
          <a:lstStyle/>
          <a:p>
            <a:r>
              <a:rPr lang="en-US" sz="3200" dirty="0" smtClean="0"/>
              <a:t>Even as the Son of man came not to be </a:t>
            </a:r>
            <a:r>
              <a:rPr lang="en-US" sz="3200" u="sng" dirty="0" smtClean="0"/>
              <a:t>ministered</a:t>
            </a:r>
            <a:r>
              <a:rPr lang="en-US" sz="3200" dirty="0" smtClean="0"/>
              <a:t> unto, but to </a:t>
            </a:r>
            <a:r>
              <a:rPr lang="en-US" sz="3200" u="sng" dirty="0" smtClean="0"/>
              <a:t>minister</a:t>
            </a:r>
            <a:r>
              <a:rPr lang="en-US" sz="3200" dirty="0" smtClean="0"/>
              <a:t>, and to give his life a ransom for many.” </a:t>
            </a:r>
          </a:p>
          <a:p>
            <a:endParaRPr lang="en-US" sz="1200" dirty="0" smtClean="0"/>
          </a:p>
          <a:p>
            <a:pPr algn="r"/>
            <a:r>
              <a:rPr lang="en-US" sz="2800" dirty="0" smtClean="0"/>
              <a:t>Matt 20:26-28</a:t>
            </a:r>
            <a:endParaRPr lang="en-US" sz="2800" dirty="0"/>
          </a:p>
        </p:txBody>
      </p:sp>
      <p:sp>
        <p:nvSpPr>
          <p:cNvPr id="5" name="TextBox 4"/>
          <p:cNvSpPr txBox="1"/>
          <p:nvPr/>
        </p:nvSpPr>
        <p:spPr>
          <a:xfrm>
            <a:off x="3886200" y="3352800"/>
            <a:ext cx="5029200" cy="2554545"/>
          </a:xfrm>
          <a:prstGeom prst="rect">
            <a:avLst/>
          </a:prstGeom>
          <a:noFill/>
        </p:spPr>
        <p:txBody>
          <a:bodyPr wrap="square" rtlCol="0">
            <a:spAutoFit/>
          </a:bodyPr>
          <a:lstStyle/>
          <a:p>
            <a:r>
              <a:rPr lang="en-US" sz="3200" dirty="0" smtClean="0"/>
              <a:t>Jesus indicated that His life’s mission was to </a:t>
            </a:r>
            <a:r>
              <a:rPr lang="en-US" sz="3200" u="sng" dirty="0" smtClean="0"/>
              <a:t>serve</a:t>
            </a:r>
            <a:r>
              <a:rPr lang="en-US" sz="3200" dirty="0" smtClean="0"/>
              <a:t> others rather than </a:t>
            </a:r>
            <a:r>
              <a:rPr lang="en-US" sz="3200" u="sng" dirty="0" smtClean="0"/>
              <a:t>being</a:t>
            </a:r>
            <a:r>
              <a:rPr lang="en-US" sz="3200" dirty="0" smtClean="0"/>
              <a:t> </a:t>
            </a:r>
            <a:r>
              <a:rPr lang="en-US" sz="3200" u="sng" dirty="0" smtClean="0"/>
              <a:t>served</a:t>
            </a:r>
            <a:r>
              <a:rPr lang="en-US" sz="3200" dirty="0" smtClean="0"/>
              <a:t> Himself. This was His model for ministry.</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1219200"/>
            <a:ext cx="5029200" cy="2985433"/>
          </a:xfrm>
          <a:prstGeom prst="rect">
            <a:avLst/>
          </a:prstGeom>
          <a:noFill/>
        </p:spPr>
        <p:txBody>
          <a:bodyPr wrap="square" rtlCol="0">
            <a:spAutoFit/>
          </a:bodyPr>
          <a:lstStyle/>
          <a:p>
            <a:r>
              <a:rPr lang="en-US" sz="3200" dirty="0" smtClean="0"/>
              <a:t>The Greek word for </a:t>
            </a:r>
            <a:r>
              <a:rPr lang="en-US" sz="3200" u="sng" dirty="0" smtClean="0"/>
              <a:t>deacon</a:t>
            </a:r>
            <a:r>
              <a:rPr lang="en-US" sz="3200" dirty="0" smtClean="0"/>
              <a:t> (</a:t>
            </a:r>
            <a:r>
              <a:rPr lang="en-US" sz="3200" dirty="0" smtClean="0"/>
              <a:t>διάκονος</a:t>
            </a:r>
            <a:r>
              <a:rPr lang="en-US" sz="3200" dirty="0" smtClean="0"/>
              <a:t>) means “one who renders </a:t>
            </a:r>
            <a:r>
              <a:rPr lang="en-US" sz="3200" u="sng" dirty="0" smtClean="0"/>
              <a:t>service</a:t>
            </a:r>
            <a:r>
              <a:rPr lang="en-US" sz="3200" dirty="0" smtClean="0"/>
              <a:t> to another; an attendant, </a:t>
            </a:r>
            <a:r>
              <a:rPr lang="en-US" sz="3200" u="sng" dirty="0" smtClean="0"/>
              <a:t>servant</a:t>
            </a:r>
            <a:r>
              <a:rPr lang="en-US" sz="3200" dirty="0" smtClean="0"/>
              <a:t>.”</a:t>
            </a:r>
          </a:p>
          <a:p>
            <a:endParaRPr lang="en-US" sz="1200" dirty="0" smtClean="0"/>
          </a:p>
          <a:p>
            <a:pPr algn="r"/>
            <a:r>
              <a:rPr lang="en-US" sz="2400" dirty="0" smtClean="0"/>
              <a:t>Moulton, ed., </a:t>
            </a:r>
            <a:r>
              <a:rPr lang="en-US" sz="2400" i="1" dirty="0" smtClean="0"/>
              <a:t>The Analytical</a:t>
            </a:r>
          </a:p>
          <a:p>
            <a:pPr algn="r"/>
            <a:r>
              <a:rPr lang="en-US" sz="2400" i="1" dirty="0" smtClean="0"/>
              <a:t>Greek Lexicon</a:t>
            </a:r>
            <a:endParaRPr lang="en-US" sz="24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990600"/>
            <a:ext cx="5105400" cy="4955203"/>
          </a:xfrm>
          <a:prstGeom prst="rect">
            <a:avLst/>
          </a:prstGeom>
          <a:noFill/>
        </p:spPr>
        <p:txBody>
          <a:bodyPr wrap="square" rtlCol="0">
            <a:spAutoFit/>
          </a:bodyPr>
          <a:lstStyle/>
          <a:p>
            <a:r>
              <a:rPr lang="en-US" sz="3200" dirty="0" smtClean="0"/>
              <a:t>“All Jesus’ followers were to </a:t>
            </a:r>
            <a:r>
              <a:rPr lang="en-US" sz="3200" u="sng" dirty="0" smtClean="0"/>
              <a:t>serve</a:t>
            </a:r>
            <a:r>
              <a:rPr lang="en-US" sz="3200" dirty="0" smtClean="0"/>
              <a:t> by providing ministry in his name. The title </a:t>
            </a:r>
            <a:r>
              <a:rPr lang="en-US" sz="3200" dirty="0" smtClean="0"/>
              <a:t>diakonos</a:t>
            </a:r>
            <a:r>
              <a:rPr lang="en-US" sz="3200" dirty="0" smtClean="0"/>
              <a:t> (servant) applied to </a:t>
            </a:r>
            <a:r>
              <a:rPr lang="en-US" sz="3200" u="sng" dirty="0" smtClean="0"/>
              <a:t>every</a:t>
            </a:r>
            <a:r>
              <a:rPr lang="en-US" sz="3200" dirty="0" smtClean="0"/>
              <a:t> </a:t>
            </a:r>
            <a:r>
              <a:rPr lang="en-US" sz="3200" u="sng" dirty="0" smtClean="0"/>
              <a:t>Christian</a:t>
            </a:r>
            <a:r>
              <a:rPr lang="en-US" sz="3200" dirty="0" smtClean="0"/>
              <a:t>, but the apostle Paul also used it in a special sense for specific </a:t>
            </a:r>
            <a:r>
              <a:rPr lang="en-US" sz="3200" u="sng" dirty="0" smtClean="0"/>
              <a:t>church</a:t>
            </a:r>
            <a:r>
              <a:rPr lang="en-US" sz="3200" dirty="0" smtClean="0"/>
              <a:t> </a:t>
            </a:r>
            <a:r>
              <a:rPr lang="en-US" sz="3200" u="sng" dirty="0" smtClean="0"/>
              <a:t>leaders</a:t>
            </a:r>
            <a:r>
              <a:rPr lang="en-US" sz="3200" dirty="0" smtClean="0"/>
              <a:t> (Phil. 1:1; 1 Tim. 3).”</a:t>
            </a:r>
          </a:p>
          <a:p>
            <a:endParaRPr lang="en-US" sz="1200" dirty="0" smtClean="0"/>
          </a:p>
          <a:p>
            <a:pPr algn="r"/>
            <a:r>
              <a:rPr lang="en-US" sz="2400" dirty="0" smtClean="0"/>
              <a:t>Webb, </a:t>
            </a:r>
            <a:r>
              <a:rPr lang="en-US" sz="2400" i="1" dirty="0" smtClean="0"/>
              <a:t>Deacons: Servant Models</a:t>
            </a:r>
          </a:p>
          <a:p>
            <a:pPr algn="r"/>
            <a:r>
              <a:rPr lang="en-US" sz="2400" i="1" dirty="0" smtClean="0"/>
              <a:t>in the Church</a:t>
            </a:r>
            <a:r>
              <a:rPr lang="en-US" sz="2400" dirty="0" smtClean="0"/>
              <a:t>, p. 12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10000" y="838200"/>
            <a:ext cx="5181600" cy="3847207"/>
          </a:xfrm>
          <a:prstGeom prst="rect">
            <a:avLst/>
          </a:prstGeom>
          <a:noFill/>
        </p:spPr>
        <p:txBody>
          <a:bodyPr wrap="square" rtlCol="0">
            <a:spAutoFit/>
          </a:bodyPr>
          <a:lstStyle/>
          <a:p>
            <a:r>
              <a:rPr lang="en-US" sz="3200" dirty="0" smtClean="0"/>
              <a:t>“In His earthly ministry Jesus Himself was the ‘</a:t>
            </a:r>
            <a:r>
              <a:rPr lang="en-US" sz="3200" u="sng" dirty="0" smtClean="0"/>
              <a:t>Deacon</a:t>
            </a:r>
            <a:r>
              <a:rPr lang="en-US" sz="3200" dirty="0" smtClean="0"/>
              <a:t>’ </a:t>
            </a:r>
            <a:r>
              <a:rPr lang="en-US" sz="3200" u="sng" dirty="0" smtClean="0"/>
              <a:t>par</a:t>
            </a:r>
            <a:r>
              <a:rPr lang="en-US" sz="3200" dirty="0" smtClean="0"/>
              <a:t> </a:t>
            </a:r>
            <a:r>
              <a:rPr lang="en-US" sz="3200" u="sng" dirty="0" smtClean="0"/>
              <a:t>excellence</a:t>
            </a:r>
            <a:r>
              <a:rPr lang="en-US" sz="3200" dirty="0" smtClean="0"/>
              <a:t>. He set the example not only for </a:t>
            </a:r>
            <a:r>
              <a:rPr lang="en-US" sz="3200" u="sng" dirty="0" smtClean="0"/>
              <a:t>deacons</a:t>
            </a:r>
            <a:r>
              <a:rPr lang="en-US" sz="3200" dirty="0" smtClean="0"/>
              <a:t> but for all </a:t>
            </a:r>
            <a:r>
              <a:rPr lang="en-US" sz="3200" u="sng" dirty="0" smtClean="0"/>
              <a:t>believers</a:t>
            </a:r>
            <a:r>
              <a:rPr lang="en-US" sz="3200" dirty="0" smtClean="0"/>
              <a:t>.”</a:t>
            </a:r>
          </a:p>
          <a:p>
            <a:endParaRPr lang="en-US" sz="1200" dirty="0" smtClean="0"/>
          </a:p>
          <a:p>
            <a:pPr algn="r"/>
            <a:r>
              <a:rPr lang="en-US" sz="2400" dirty="0" smtClean="0"/>
              <a:t>Hiebert</a:t>
            </a:r>
            <a:r>
              <a:rPr lang="en-US" sz="2400" dirty="0" smtClean="0"/>
              <a:t>, “Behind the Word Deacon,” </a:t>
            </a:r>
            <a:r>
              <a:rPr lang="en-US" sz="2400" i="1" dirty="0" smtClean="0"/>
              <a:t>Bibliotheca Sacra</a:t>
            </a:r>
            <a:r>
              <a:rPr lang="en-US" sz="2400" dirty="0" smtClean="0"/>
              <a:t> 140 (Apr.-</a:t>
            </a:r>
          </a:p>
          <a:p>
            <a:pPr algn="r"/>
            <a:r>
              <a:rPr lang="en-US" sz="2400" dirty="0" smtClean="0"/>
              <a:t>Jun 1983) p. 160</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962400" y="1066800"/>
            <a:ext cx="4953000" cy="4524315"/>
          </a:xfrm>
          <a:prstGeom prst="rect">
            <a:avLst/>
          </a:prstGeom>
          <a:noFill/>
        </p:spPr>
        <p:txBody>
          <a:bodyPr wrap="square" rtlCol="0">
            <a:spAutoFit/>
          </a:bodyPr>
          <a:lstStyle/>
          <a:p>
            <a:r>
              <a:rPr lang="en-US" sz="3200" dirty="0" smtClean="0"/>
              <a:t>Jesus’ ministry as a </a:t>
            </a:r>
            <a:r>
              <a:rPr lang="en-US" sz="3200" u="sng" dirty="0" smtClean="0"/>
              <a:t>servant</a:t>
            </a:r>
            <a:r>
              <a:rPr lang="en-US" sz="3200" dirty="0" smtClean="0"/>
              <a:t> provides the theological foundation for the ministry of deacon and deaconess. As </a:t>
            </a:r>
            <a:r>
              <a:rPr lang="en-US" sz="3200" u="sng" dirty="0" smtClean="0"/>
              <a:t>deacons</a:t>
            </a:r>
            <a:r>
              <a:rPr lang="en-US" sz="3200" dirty="0" smtClean="0"/>
              <a:t> and </a:t>
            </a:r>
            <a:r>
              <a:rPr lang="en-US" sz="3200" u="sng" dirty="0" smtClean="0"/>
              <a:t>deaconesses</a:t>
            </a:r>
            <a:r>
              <a:rPr lang="en-US" sz="3200" dirty="0" smtClean="0"/>
              <a:t> follow Jesus’ example, they are to enlist the members of the church into a life of </a:t>
            </a:r>
            <a:r>
              <a:rPr lang="en-US" sz="3200" u="sng" dirty="0" smtClean="0"/>
              <a:t>service</a:t>
            </a:r>
            <a:r>
              <a:rPr lang="en-US" sz="3200"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TextBox 2"/>
          <p:cNvSpPr txBox="1"/>
          <p:nvPr/>
        </p:nvSpPr>
        <p:spPr>
          <a:xfrm>
            <a:off x="4038600" y="1447800"/>
            <a:ext cx="4800600" cy="2769989"/>
          </a:xfrm>
          <a:prstGeom prst="rect">
            <a:avLst/>
          </a:prstGeom>
          <a:noFill/>
        </p:spPr>
        <p:txBody>
          <a:bodyPr wrap="square" rtlCol="0">
            <a:spAutoFit/>
          </a:bodyPr>
          <a:lstStyle/>
          <a:p>
            <a:pPr algn="ctr"/>
            <a:r>
              <a:rPr lang="en-US" sz="5400" b="1" dirty="0" smtClean="0">
                <a:solidFill>
                  <a:prstClr val="black"/>
                </a:solidFill>
              </a:rPr>
              <a:t>THE END</a:t>
            </a:r>
          </a:p>
          <a:p>
            <a:pPr algn="ctr"/>
            <a:endParaRPr lang="en-US" sz="4000" b="1" dirty="0" smtClean="0">
              <a:solidFill>
                <a:prstClr val="black"/>
              </a:solidFill>
            </a:endParaRPr>
          </a:p>
          <a:p>
            <a:pPr algn="ctr"/>
            <a:r>
              <a:rPr lang="en-US" sz="4000" b="1" dirty="0" smtClean="0">
                <a:solidFill>
                  <a:prstClr val="black"/>
                </a:solidFill>
              </a:rPr>
              <a:t>QUESTIONS AND ANSWERS</a:t>
            </a:r>
            <a:endParaRPr lang="en-US" sz="4000" b="1" dirty="0">
              <a:solidFill>
                <a:prstClr val="black"/>
              </a:solidFill>
            </a:endParaRPr>
          </a:p>
        </p:txBody>
      </p:sp>
      <p:sp>
        <p:nvSpPr>
          <p:cNvPr id="4" name="Rectangle 3"/>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657600" y="1447800"/>
            <a:ext cx="5486400" cy="2677656"/>
          </a:xfrm>
          <a:prstGeom prst="rect">
            <a:avLst/>
          </a:prstGeom>
          <a:noFill/>
        </p:spPr>
        <p:txBody>
          <a:bodyPr wrap="square" rtlCol="0">
            <a:spAutoFit/>
          </a:bodyPr>
          <a:lstStyle/>
          <a:p>
            <a:pPr algn="ctr"/>
            <a:r>
              <a:rPr lang="en-US" sz="4000" b="1" u="sng" dirty="0" smtClean="0">
                <a:effectLst>
                  <a:outerShdw blurRad="38100" dist="38100" dir="2700000" algn="tl">
                    <a:srgbClr val="000000">
                      <a:alpha val="43137"/>
                    </a:srgbClr>
                  </a:outerShdw>
                </a:effectLst>
                <a:latin typeface="Times New Roman" pitchFamily="18" charset="0"/>
                <a:cs typeface="Times New Roman" pitchFamily="18" charset="0"/>
              </a:rPr>
              <a:t>PART I</a:t>
            </a:r>
          </a:p>
          <a:p>
            <a:pPr algn="ctr"/>
            <a:endParaRPr lang="en-US"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TOWARD A THEOLOGY OF MINISTRY FOR DEACONS AND DEACONESSES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10000" y="304800"/>
            <a:ext cx="5334000" cy="2123658"/>
          </a:xfrm>
          <a:prstGeom prst="rect">
            <a:avLst/>
          </a:prstGeom>
          <a:noFill/>
        </p:spPr>
        <p:txBody>
          <a:bodyPr wrap="square" rtlCol="0">
            <a:spAutoFit/>
          </a:bodyPr>
          <a:lstStyle/>
          <a:p>
            <a:pPr algn="ct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CHAPTER 1</a:t>
            </a:r>
          </a:p>
          <a:p>
            <a:pPr algn="ctr"/>
            <a:endParaRPr lang="en-US"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JESUS’ MODEL OF SERVANT MINISTRY</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4267200" y="3124200"/>
            <a:ext cx="184731" cy="369332"/>
          </a:xfrm>
          <a:prstGeom prst="rect">
            <a:avLst/>
          </a:prstGeom>
          <a:noFill/>
        </p:spPr>
        <p:txBody>
          <a:bodyPr wrap="none" rtlCol="0">
            <a:spAutoFit/>
          </a:bodyPr>
          <a:lstStyle/>
          <a:p>
            <a:endParaRPr lang="en-US" dirty="0"/>
          </a:p>
        </p:txBody>
      </p:sp>
      <p:sp>
        <p:nvSpPr>
          <p:cNvPr id="6" name="TextBox 5"/>
          <p:cNvSpPr txBox="1"/>
          <p:nvPr/>
        </p:nvSpPr>
        <p:spPr>
          <a:xfrm>
            <a:off x="4038600" y="3276600"/>
            <a:ext cx="4724400" cy="3170099"/>
          </a:xfrm>
          <a:prstGeom prst="rect">
            <a:avLst/>
          </a:prstGeom>
          <a:noFill/>
        </p:spPr>
        <p:txBody>
          <a:bodyPr wrap="square" rtlCol="0">
            <a:spAutoFit/>
          </a:bodyPr>
          <a:lstStyle/>
          <a:p>
            <a:r>
              <a:rPr lang="en-US" sz="3200" dirty="0" smtClean="0"/>
              <a:t>God, through the prophet, referred to Jesus as “my righteous servant [who will] justify many; for he shall bear their iniquity.”</a:t>
            </a:r>
          </a:p>
          <a:p>
            <a:endParaRPr lang="en-US" sz="1200" dirty="0" smtClean="0"/>
          </a:p>
          <a:p>
            <a:pPr algn="r"/>
            <a:r>
              <a:rPr lang="en-US" sz="2800" dirty="0" smtClean="0"/>
              <a:t>Isa. 53:11</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962400" y="381000"/>
            <a:ext cx="4800600" cy="2062103"/>
          </a:xfrm>
          <a:prstGeom prst="rect">
            <a:avLst/>
          </a:prstGeom>
          <a:noFill/>
        </p:spPr>
        <p:txBody>
          <a:bodyPr wrap="square" rtlCol="0">
            <a:spAutoFit/>
          </a:bodyPr>
          <a:lstStyle/>
          <a:p>
            <a:r>
              <a:rPr lang="en-US" sz="3200" dirty="0" smtClean="0"/>
              <a:t>Most of Jesus’ ministry was devoted to </a:t>
            </a:r>
            <a:r>
              <a:rPr lang="en-US" sz="3200" u="sng" dirty="0" smtClean="0"/>
              <a:t>nurturing</a:t>
            </a:r>
            <a:r>
              <a:rPr lang="en-US" sz="3200" dirty="0" smtClean="0"/>
              <a:t> and </a:t>
            </a:r>
            <a:r>
              <a:rPr lang="en-US" sz="3200" u="sng" dirty="0" smtClean="0"/>
              <a:t>training</a:t>
            </a:r>
            <a:r>
              <a:rPr lang="en-US" sz="3200" dirty="0" smtClean="0"/>
              <a:t> His disciples and </a:t>
            </a:r>
            <a:r>
              <a:rPr lang="en-US" sz="3200" u="sng" dirty="0" smtClean="0"/>
              <a:t>healing</a:t>
            </a:r>
            <a:r>
              <a:rPr lang="en-US" sz="3200" dirty="0" smtClean="0"/>
              <a:t> </a:t>
            </a:r>
            <a:r>
              <a:rPr lang="en-US" sz="3200" u="sng" dirty="0" smtClean="0"/>
              <a:t>the</a:t>
            </a:r>
            <a:r>
              <a:rPr lang="en-US" sz="3200" dirty="0" smtClean="0"/>
              <a:t> </a:t>
            </a:r>
            <a:r>
              <a:rPr lang="en-US" sz="3200" u="sng" dirty="0" smtClean="0"/>
              <a:t>sick</a:t>
            </a:r>
            <a:r>
              <a:rPr lang="en-US" sz="3200" dirty="0" smtClean="0"/>
              <a:t>. </a:t>
            </a:r>
            <a:endParaRPr lang="en-US" sz="3200" dirty="0"/>
          </a:p>
        </p:txBody>
      </p:sp>
      <p:sp>
        <p:nvSpPr>
          <p:cNvPr id="5" name="TextBox 4"/>
          <p:cNvSpPr txBox="1"/>
          <p:nvPr/>
        </p:nvSpPr>
        <p:spPr>
          <a:xfrm>
            <a:off x="3962400" y="2895600"/>
            <a:ext cx="5029200" cy="3539430"/>
          </a:xfrm>
          <a:prstGeom prst="rect">
            <a:avLst/>
          </a:prstGeom>
          <a:noFill/>
        </p:spPr>
        <p:txBody>
          <a:bodyPr wrap="square" rtlCol="0">
            <a:spAutoFit/>
          </a:bodyPr>
          <a:lstStyle/>
          <a:p>
            <a:r>
              <a:rPr lang="en-US" sz="3200" dirty="0" smtClean="0"/>
              <a:t>“During His ministry, Jesus devoted more time to healing the sick than to preaching. His miracles testified to the truth of His words, that He came not to destroy, but to save.” </a:t>
            </a:r>
            <a:r>
              <a:rPr lang="en-US" sz="2800" dirty="0" smtClean="0"/>
              <a:t>MH 19</a:t>
            </a:r>
            <a:r>
              <a:rPr lang="en-US" sz="3200" dirty="0" smtClean="0"/>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762000"/>
            <a:ext cx="5029200" cy="3539430"/>
          </a:xfrm>
          <a:prstGeom prst="rect">
            <a:avLst/>
          </a:prstGeom>
          <a:noFill/>
        </p:spPr>
        <p:txBody>
          <a:bodyPr wrap="square" rtlCol="0">
            <a:spAutoFit/>
          </a:bodyPr>
          <a:lstStyle/>
          <a:p>
            <a:r>
              <a:rPr lang="en-US" sz="3200" dirty="0" smtClean="0"/>
              <a:t>As Jesus went about healing the afflicted and preaching the gospel, He took His disciples along with Him. This was His method of training them for their future work of ministry. </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0"/>
            <a:ext cx="5257800" cy="6986528"/>
          </a:xfrm>
          <a:prstGeom prst="rect">
            <a:avLst/>
          </a:prstGeom>
          <a:noFill/>
        </p:spPr>
        <p:txBody>
          <a:bodyPr wrap="square" rtlCol="0">
            <a:spAutoFit/>
          </a:bodyPr>
          <a:lstStyle/>
          <a:p>
            <a:r>
              <a:rPr lang="en-US" sz="3200" dirty="0" smtClean="0"/>
              <a:t>“And into whatsoever city ye enter…heal the sick that are therein, and say unto them, The kingdom of God is come nigh unto you. …And the seventy returned again with joy, saying, Lord, even the devils are subject unto us. …Notwithstanding in this rejoice not, that the spirits are subject unto you; but rather rejoice, because your names are written in heaven.”</a:t>
            </a:r>
          </a:p>
          <a:p>
            <a:pPr algn="r"/>
            <a:r>
              <a:rPr lang="en-US" sz="2800" dirty="0" smtClean="0"/>
              <a:t>Luke 10:8, 9, 17, 20</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914400"/>
            <a:ext cx="5029200" cy="3539430"/>
          </a:xfrm>
          <a:prstGeom prst="rect">
            <a:avLst/>
          </a:prstGeom>
          <a:noFill/>
        </p:spPr>
        <p:txBody>
          <a:bodyPr wrap="square" rtlCol="0">
            <a:spAutoFit/>
          </a:bodyPr>
          <a:lstStyle/>
          <a:p>
            <a:r>
              <a:rPr lang="en-US" sz="3200" dirty="0" smtClean="0"/>
              <a:t>The important lesson that Jesus wanted His disciples to learn from His statement in Luke 10:20 was regarding the </a:t>
            </a:r>
            <a:r>
              <a:rPr lang="en-US" sz="3200" u="sng" dirty="0" smtClean="0"/>
              <a:t>self</a:t>
            </a:r>
            <a:r>
              <a:rPr lang="en-US" sz="3200" dirty="0" smtClean="0"/>
              <a:t>-</a:t>
            </a:r>
            <a:r>
              <a:rPr lang="en-US" sz="3200" u="sng" dirty="0" smtClean="0"/>
              <a:t>destructive</a:t>
            </a:r>
            <a:r>
              <a:rPr lang="en-US" sz="3200" dirty="0" smtClean="0"/>
              <a:t> </a:t>
            </a:r>
            <a:r>
              <a:rPr lang="en-US" sz="3200" u="sng" dirty="0" smtClean="0"/>
              <a:t>danger</a:t>
            </a:r>
            <a:r>
              <a:rPr lang="en-US" sz="3200" dirty="0" smtClean="0"/>
              <a:t> that comes with the love for </a:t>
            </a:r>
            <a:r>
              <a:rPr lang="en-US" sz="3200" u="sng" dirty="0" smtClean="0"/>
              <a:t>power</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228600"/>
            <a:ext cx="5105400" cy="6432530"/>
          </a:xfrm>
          <a:prstGeom prst="rect">
            <a:avLst/>
          </a:prstGeom>
          <a:noFill/>
        </p:spPr>
        <p:txBody>
          <a:bodyPr wrap="square" rtlCol="0">
            <a:spAutoFit/>
          </a:bodyPr>
          <a:lstStyle/>
          <a:p>
            <a:r>
              <a:rPr lang="en-US" sz="3200" dirty="0" smtClean="0"/>
              <a:t>“Rejoice not in the possession of </a:t>
            </a:r>
            <a:r>
              <a:rPr lang="en-US" sz="3200" u="sng" dirty="0" smtClean="0"/>
              <a:t>power</a:t>
            </a:r>
            <a:r>
              <a:rPr lang="en-US" sz="3200" dirty="0" smtClean="0"/>
              <a:t>, lest you lose sight of your </a:t>
            </a:r>
            <a:r>
              <a:rPr lang="en-US" sz="3200" u="sng" dirty="0" smtClean="0"/>
              <a:t>dependence</a:t>
            </a:r>
            <a:r>
              <a:rPr lang="en-US" sz="3200" dirty="0" smtClean="0"/>
              <a:t> upon God. Be careful lest </a:t>
            </a:r>
            <a:r>
              <a:rPr lang="en-US" sz="3200" u="sng" dirty="0" smtClean="0"/>
              <a:t>self</a:t>
            </a:r>
            <a:r>
              <a:rPr lang="en-US" sz="3200" dirty="0" smtClean="0"/>
              <a:t>-</a:t>
            </a:r>
            <a:r>
              <a:rPr lang="en-US" sz="3200" u="sng" dirty="0" smtClean="0"/>
              <a:t>sufficiency</a:t>
            </a:r>
            <a:r>
              <a:rPr lang="en-US" sz="3200" dirty="0" smtClean="0"/>
              <a:t> come in, and you work in your own strength, rather than in the </a:t>
            </a:r>
            <a:r>
              <a:rPr lang="en-US" sz="3200" u="sng" dirty="0" smtClean="0"/>
              <a:t>spirit</a:t>
            </a:r>
            <a:r>
              <a:rPr lang="en-US" sz="3200" dirty="0" smtClean="0"/>
              <a:t> and </a:t>
            </a:r>
            <a:r>
              <a:rPr lang="en-US" sz="3200" u="sng" dirty="0" smtClean="0"/>
              <a:t>strength</a:t>
            </a:r>
            <a:r>
              <a:rPr lang="en-US" sz="3200" dirty="0" smtClean="0"/>
              <a:t> of your Master. </a:t>
            </a:r>
            <a:r>
              <a:rPr lang="en-US" sz="3200" u="sng" dirty="0" smtClean="0"/>
              <a:t>Self</a:t>
            </a:r>
            <a:r>
              <a:rPr lang="en-US" sz="3200" dirty="0" smtClean="0"/>
              <a:t> is ever ready to take the </a:t>
            </a:r>
            <a:r>
              <a:rPr lang="en-US" sz="3200" u="sng" dirty="0" smtClean="0"/>
              <a:t>credit</a:t>
            </a:r>
            <a:r>
              <a:rPr lang="en-US" sz="3200" dirty="0" smtClean="0"/>
              <a:t> if any measure of success attends the work.”</a:t>
            </a:r>
          </a:p>
          <a:p>
            <a:pPr algn="r"/>
            <a:r>
              <a:rPr lang="en-US" sz="2800" dirty="0" smtClean="0"/>
              <a:t>DA 493</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pPr lvl="0"/>
            <a:r>
              <a:rPr lang="en-US" sz="800" dirty="0" smtClean="0">
                <a:solidFill>
                  <a:prstClr val="black"/>
                </a:solidFill>
                <a:latin typeface="Times New Roman" pitchFamily="18" charset="0"/>
                <a:cs typeface="Times New Roman" pitchFamily="18" charset="0"/>
              </a:rPr>
              <a:t>Mirror Image by Stanley Weiss</a:t>
            </a:r>
          </a:p>
          <a:p>
            <a:pPr lvl="0"/>
            <a:r>
              <a:rPr lang="en-US" sz="800" dirty="0" smtClean="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381000"/>
            <a:ext cx="5105400" cy="2554545"/>
          </a:xfrm>
          <a:prstGeom prst="rect">
            <a:avLst/>
          </a:prstGeom>
          <a:noFill/>
        </p:spPr>
        <p:txBody>
          <a:bodyPr wrap="square" rtlCol="0">
            <a:spAutoFit/>
          </a:bodyPr>
          <a:lstStyle/>
          <a:p>
            <a:r>
              <a:rPr lang="en-US" sz="3200" dirty="0" smtClean="0"/>
              <a:t>Ministry is not about power, control, and greatness as viewed by worldly standards, but it is about service to God and humanity.</a:t>
            </a:r>
            <a:endParaRPr lang="en-US" sz="3200" dirty="0"/>
          </a:p>
        </p:txBody>
      </p:sp>
      <p:sp>
        <p:nvSpPr>
          <p:cNvPr id="5" name="TextBox 4"/>
          <p:cNvSpPr txBox="1"/>
          <p:nvPr/>
        </p:nvSpPr>
        <p:spPr>
          <a:xfrm>
            <a:off x="3810000" y="3429000"/>
            <a:ext cx="5105400" cy="2554545"/>
          </a:xfrm>
          <a:prstGeom prst="rect">
            <a:avLst/>
          </a:prstGeom>
          <a:noFill/>
        </p:spPr>
        <p:txBody>
          <a:bodyPr wrap="square" rtlCol="0">
            <a:spAutoFit/>
          </a:bodyPr>
          <a:lstStyle/>
          <a:p>
            <a:r>
              <a:rPr lang="en-US" sz="3200" dirty="0" smtClean="0"/>
              <a:t>“…Whosoever will be great among you, let him be your minister; And whosoever will be chief among you, let him be your servant: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753</Words>
  <Application>Microsoft Office PowerPoint</Application>
  <PresentationFormat>On-screen Show (4:3)</PresentationFormat>
  <Paragraphs>72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White</dc:creator>
  <cp:lastModifiedBy>White</cp:lastModifiedBy>
  <cp:revision>44</cp:revision>
  <dcterms:created xsi:type="dcterms:W3CDTF">2013-12-15T02:26:41Z</dcterms:created>
  <dcterms:modified xsi:type="dcterms:W3CDTF">2013-12-26T17:22:06Z</dcterms:modified>
</cp:coreProperties>
</file>